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10.12.2015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10.12.2015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214290"/>
            <a:ext cx="7200896" cy="2357453"/>
          </a:xfrm>
        </p:spPr>
        <p:txBody>
          <a:bodyPr>
            <a:normAutofit fontScale="90000"/>
          </a:bodyPr>
          <a:lstStyle/>
          <a:p>
            <a:r>
              <a:rPr lang="ru-RU" b="1" dirty="0" smtClean="0">
                <a:solidFill>
                  <a:srgbClr val="000099"/>
                </a:solidFill>
              </a:rPr>
              <a:t/>
            </a:r>
            <a:br>
              <a:rPr lang="ru-RU" b="1" dirty="0" smtClean="0">
                <a:solidFill>
                  <a:srgbClr val="000099"/>
                </a:solidFill>
              </a:rPr>
            </a:br>
            <a:r>
              <a:rPr lang="ru-RU" b="1" dirty="0" smtClean="0">
                <a:solidFill>
                  <a:srgbClr val="000099"/>
                </a:solidFill>
              </a:rPr>
              <a:t/>
            </a:r>
            <a:br>
              <a:rPr lang="ru-RU" b="1" dirty="0" smtClean="0">
                <a:solidFill>
                  <a:srgbClr val="000099"/>
                </a:solidFill>
              </a:rPr>
            </a:br>
            <a:r>
              <a:rPr lang="ru-RU" sz="2000" b="1" dirty="0" smtClean="0">
                <a:solidFill>
                  <a:srgbClr val="000099"/>
                </a:solidFill>
              </a:rPr>
              <a:t>МДОУ </a:t>
            </a:r>
            <a:r>
              <a:rPr lang="ru-RU" sz="2000" b="1" dirty="0" smtClean="0">
                <a:solidFill>
                  <a:srgbClr val="000099"/>
                </a:solidFill>
              </a:rPr>
              <a:t>«Детский сад компенсирующего вида № 1</a:t>
            </a:r>
            <a:r>
              <a:rPr lang="ru-RU" sz="2000" b="1" dirty="0" smtClean="0">
                <a:solidFill>
                  <a:srgbClr val="000099"/>
                </a:solidFill>
              </a:rPr>
              <a:t>»</a:t>
            </a:r>
            <a:r>
              <a:rPr lang="ru-RU" b="1" dirty="0" smtClean="0">
                <a:solidFill>
                  <a:srgbClr val="000099"/>
                </a:solidFill>
              </a:rPr>
              <a:t/>
            </a:r>
            <a:br>
              <a:rPr lang="ru-RU" b="1" dirty="0" smtClean="0">
                <a:solidFill>
                  <a:srgbClr val="000099"/>
                </a:solidFill>
              </a:rPr>
            </a:br>
            <a:r>
              <a:rPr lang="ru-RU" b="1" dirty="0" smtClean="0">
                <a:solidFill>
                  <a:srgbClr val="000099"/>
                </a:solidFill>
              </a:rPr>
              <a:t>«Осуществление  педагогического  процесса </a:t>
            </a:r>
            <a:r>
              <a:rPr lang="ru-RU" dirty="0" smtClean="0">
                <a:solidFill>
                  <a:srgbClr val="000099"/>
                </a:solidFill>
              </a:rPr>
              <a:t/>
            </a:r>
            <a:br>
              <a:rPr lang="ru-RU" dirty="0" smtClean="0">
                <a:solidFill>
                  <a:srgbClr val="000099"/>
                </a:solidFill>
              </a:rPr>
            </a:br>
            <a:r>
              <a:rPr lang="ru-RU" b="1" dirty="0" smtClean="0">
                <a:solidFill>
                  <a:srgbClr val="000099"/>
                </a:solidFill>
              </a:rPr>
              <a:t>в ДОУ  на  основе  интеграции образовательных областей»</a:t>
            </a:r>
            <a:r>
              <a:rPr lang="ru-RU" dirty="0" smtClean="0">
                <a:solidFill>
                  <a:srgbClr val="000099"/>
                </a:solidFill>
              </a:rPr>
              <a:t/>
            </a:r>
            <a:br>
              <a:rPr lang="ru-RU" dirty="0" smtClean="0">
                <a:solidFill>
                  <a:srgbClr val="000099"/>
                </a:solidFill>
              </a:rPr>
            </a:br>
            <a:endParaRPr lang="ru-RU" dirty="0">
              <a:solidFill>
                <a:srgbClr val="000099"/>
              </a:solidFill>
            </a:endParaRPr>
          </a:p>
        </p:txBody>
      </p:sp>
      <p:sp>
        <p:nvSpPr>
          <p:cNvPr id="3" name="Подзаголовок 2"/>
          <p:cNvSpPr>
            <a:spLocks noGrp="1"/>
          </p:cNvSpPr>
          <p:nvPr>
            <p:ph type="subTitle" idx="1"/>
          </p:nvPr>
        </p:nvSpPr>
        <p:spPr>
          <a:xfrm>
            <a:off x="6643670" y="5643578"/>
            <a:ext cx="2500330" cy="923916"/>
          </a:xfrm>
        </p:spPr>
        <p:txBody>
          <a:bodyPr>
            <a:normAutofit fontScale="62500" lnSpcReduction="20000"/>
          </a:bodyPr>
          <a:lstStyle/>
          <a:p>
            <a:r>
              <a:rPr lang="ru-RU" dirty="0" smtClean="0">
                <a:solidFill>
                  <a:srgbClr val="002060"/>
                </a:solidFill>
              </a:rPr>
              <a:t>Подготовила:  ст.воспитатель </a:t>
            </a:r>
          </a:p>
          <a:p>
            <a:r>
              <a:rPr lang="ru-RU" dirty="0" smtClean="0">
                <a:solidFill>
                  <a:srgbClr val="002060"/>
                </a:solidFill>
              </a:rPr>
              <a:t>Карякина Н.А.</a:t>
            </a:r>
            <a:endParaRPr lang="ru-RU" dirty="0">
              <a:solidFill>
                <a:srgbClr val="002060"/>
              </a:solidFill>
            </a:endParaRPr>
          </a:p>
        </p:txBody>
      </p:sp>
      <p:pic>
        <p:nvPicPr>
          <p:cNvPr id="13316" name="Picture 4" descr="http://media.slice.ca/imageserve/wp-content/uploads/sites/5/2014/12/a1f5767a94a5b65f1390f03dc60f5c60/x.jpg"/>
          <p:cNvPicPr>
            <a:picLocks noChangeAspect="1" noChangeArrowheads="1"/>
          </p:cNvPicPr>
          <p:nvPr/>
        </p:nvPicPr>
        <p:blipFill>
          <a:blip r:embed="rId2" cstate="print"/>
          <a:srcRect b="8211"/>
          <a:stretch>
            <a:fillRect/>
          </a:stretch>
        </p:blipFill>
        <p:spPr bwMode="auto">
          <a:xfrm>
            <a:off x="2143108" y="3071810"/>
            <a:ext cx="4714908" cy="3334458"/>
          </a:xfrm>
          <a:prstGeom prst="rect">
            <a:avLst/>
          </a:prstGeom>
          <a:noFill/>
        </p:spPr>
      </p:pic>
      <p:pic>
        <p:nvPicPr>
          <p:cNvPr id="13318" name="Picture 6" descr="https://im3-tub-ru.yandex.net/i?id=497f0b30e46785401851f2e54ce23a27&amp;n=33&amp;h=190&amp;w=25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346" y="214290"/>
            <a:ext cx="2286016" cy="1710013"/>
          </a:xfrm>
          <a:prstGeom prst="rect">
            <a:avLst/>
          </a:prstGeom>
          <a:noFill/>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9"/>
            <a:ext cx="8715436" cy="5072098"/>
          </a:xfrm>
        </p:spPr>
        <p:txBody>
          <a:bodyPr>
            <a:normAutofit/>
          </a:bodyPr>
          <a:lstStyle/>
          <a:p>
            <a:pPr algn="l"/>
            <a:r>
              <a:rPr lang="ru-RU" sz="2000" b="1" i="1" dirty="0" smtClean="0"/>
              <a:t>Ц</a:t>
            </a:r>
            <a:r>
              <a:rPr lang="ru-RU" sz="2000" b="1" i="1" dirty="0" smtClean="0"/>
              <a:t>ель </a:t>
            </a:r>
            <a:r>
              <a:rPr lang="ru-RU" sz="2000" b="1" i="1" dirty="0" smtClean="0"/>
              <a:t>интегрированных занятий:</a:t>
            </a:r>
            <a:r>
              <a:rPr lang="ru-RU" sz="2000" dirty="0" smtClean="0"/>
              <a:t/>
            </a:r>
            <a:br>
              <a:rPr lang="ru-RU" sz="2000" dirty="0" smtClean="0"/>
            </a:br>
            <a:r>
              <a:rPr lang="ru-RU" sz="2000" dirty="0" smtClean="0">
                <a:latin typeface="Times New Roman" pitchFamily="18" charset="0"/>
                <a:cs typeface="Times New Roman" pitchFamily="18" charset="0"/>
              </a:rPr>
              <a:t>-систематизировать, углубить, обобщить личный опыт ребенка,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обеспечить  </a:t>
            </a:r>
            <a:r>
              <a:rPr lang="ru-RU" sz="2000" dirty="0" smtClean="0">
                <a:latin typeface="Times New Roman" pitchFamily="18" charset="0"/>
                <a:cs typeface="Times New Roman" pitchFamily="18" charset="0"/>
              </a:rPr>
              <a:t>освоение </a:t>
            </a:r>
            <a:r>
              <a:rPr lang="ru-RU" sz="2000" dirty="0" smtClean="0">
                <a:latin typeface="Times New Roman" pitchFamily="18" charset="0"/>
                <a:cs typeface="Times New Roman" pitchFamily="18" charset="0"/>
              </a:rPr>
              <a:t> новых </a:t>
            </a:r>
            <a:r>
              <a:rPr lang="ru-RU" sz="2000" dirty="0" smtClean="0">
                <a:latin typeface="Times New Roman" pitchFamily="18" charset="0"/>
                <a:cs typeface="Times New Roman" pitchFamily="18" charset="0"/>
              </a:rPr>
              <a:t>способов действий, для осознания связей и зависимостей, которые в повседневных делах от него скрыты,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-создать условия для использования имеющихся знаний, умений и навыков в разнообразных ситуациях (жизненных, игровых, специально созданных</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В чем преимущество к организации именно таких занятий:</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-количество и продолжительность строго не регламентируется,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-педагог сам определяет: содержание, руководствуясь, в первую очередь, общедидактическими требованиями, уровнем развития детей конкретно своей группы, с учетом диагностических данных и состоянием их здоровья</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-связаны </a:t>
            </a:r>
            <a:r>
              <a:rPr lang="ru-RU" sz="2000" i="1" dirty="0" smtClean="0">
                <a:latin typeface="Times New Roman" pitchFamily="18" charset="0"/>
                <a:cs typeface="Times New Roman" pitchFamily="18" charset="0"/>
              </a:rPr>
              <a:t>одним сюжетом или одной темой и логически </a:t>
            </a:r>
            <a:r>
              <a:rPr lang="ru-RU" sz="2000" dirty="0" smtClean="0">
                <a:latin typeface="Times New Roman" pitchFamily="18" charset="0"/>
                <a:cs typeface="Times New Roman" pitchFamily="18" charset="0"/>
              </a:rPr>
              <a:t>дополняют друг друга, направленные на развитие </a:t>
            </a:r>
            <a:r>
              <a:rPr lang="ru-RU" sz="2000" b="1" i="1" dirty="0" smtClean="0">
                <a:latin typeface="Times New Roman" pitchFamily="18" charset="0"/>
                <a:cs typeface="Times New Roman" pitchFamily="18" charset="0"/>
              </a:rPr>
              <a:t>личности</a:t>
            </a:r>
            <a:r>
              <a:rPr lang="ru-RU" sz="2000" dirty="0" smtClean="0">
                <a:latin typeface="Times New Roman" pitchFamily="18" charset="0"/>
                <a:cs typeface="Times New Roman" pitchFamily="18" charset="0"/>
              </a:rPr>
              <a:t> ребенка, т.к.создают такие условия для детей, где они имеют возможность применить свои знания в деятельности.</a:t>
            </a:r>
            <a:r>
              <a:rPr lang="ru-RU" sz="2000" dirty="0" smtClean="0"/>
              <a:t/>
            </a:r>
            <a:br>
              <a:rPr lang="ru-RU" sz="2000" dirty="0" smtClean="0"/>
            </a:br>
            <a:endParaRPr lang="ru-RU" sz="2000" dirty="0"/>
          </a:p>
        </p:txBody>
      </p:sp>
      <p:pic>
        <p:nvPicPr>
          <p:cNvPr id="3" name="Рисунок 2" descr="D:\МДОУ № 1\САДИК фото все\2014-2015\Бушкина Звездный час\SDC16289.JPG"/>
          <p:cNvPicPr/>
          <p:nvPr/>
        </p:nvPicPr>
        <p:blipFill>
          <a:blip r:embed="rId2" cstate="print">
            <a:lum contrast="20000"/>
          </a:blip>
          <a:srcRect l="10045" t="6251"/>
          <a:stretch>
            <a:fillRect/>
          </a:stretch>
        </p:blipFill>
        <p:spPr bwMode="auto">
          <a:xfrm>
            <a:off x="6143636" y="4714884"/>
            <a:ext cx="2490790" cy="1928802"/>
          </a:xfrm>
          <a:prstGeom prst="rect">
            <a:avLst/>
          </a:prstGeom>
          <a:noFill/>
          <a:ln w="9525">
            <a:noFill/>
            <a:miter lim="800000"/>
            <a:headEnd/>
            <a:tailEnd/>
          </a:ln>
        </p:spPr>
      </p:pic>
    </p:spTree>
    <p:extLst>
      <p:ext uri="{BB962C8B-B14F-4D97-AF65-F5344CB8AC3E}">
        <p14:creationId xmlns:p14="http://schemas.microsoft.com/office/powerpoint/2010/main" xmlns="" val="417887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428605"/>
            <a:ext cx="8643998" cy="4214841"/>
          </a:xfrm>
        </p:spPr>
        <p:txBody>
          <a:bodyPr>
            <a:normAutofit fontScale="90000"/>
          </a:bodyPr>
          <a:lstStyle/>
          <a:p>
            <a:pPr algn="l">
              <a:lnSpc>
                <a:spcPct val="150000"/>
              </a:lnSpc>
            </a:pPr>
            <a:r>
              <a:rPr lang="ru-RU" sz="2400" b="1" dirty="0" smtClean="0"/>
              <a:t/>
            </a:r>
            <a:br>
              <a:rPr lang="ru-RU" sz="2400" b="1" dirty="0" smtClean="0"/>
            </a:br>
            <a:r>
              <a:rPr lang="ru-RU" sz="2400" b="1" dirty="0" smtClean="0"/>
              <a:t/>
            </a:r>
            <a:br>
              <a:rPr lang="ru-RU" sz="2400" b="1" dirty="0" smtClean="0"/>
            </a:br>
            <a:r>
              <a:rPr lang="ru-RU" sz="2400" b="1" dirty="0" smtClean="0"/>
              <a:t>Интеграция </a:t>
            </a:r>
            <a:r>
              <a:rPr lang="ru-RU" sz="2400" b="1" dirty="0" smtClean="0"/>
              <a:t>может проходить по следующим направлениям</a:t>
            </a:r>
            <a:r>
              <a:rPr lang="ru-RU" sz="2400" dirty="0" smtClean="0"/>
              <a:t/>
            </a:r>
            <a:br>
              <a:rPr lang="ru-RU" sz="2400" dirty="0" smtClean="0"/>
            </a:br>
            <a:r>
              <a:rPr lang="ru-RU" sz="2200" dirty="0" smtClean="0"/>
              <a:t>- музыка + познание (математика</a:t>
            </a:r>
            <a:r>
              <a:rPr lang="ru-RU" sz="2200" dirty="0" smtClean="0"/>
              <a:t>),</a:t>
            </a:r>
            <a:r>
              <a:rPr lang="ru-RU" sz="2200" dirty="0" smtClean="0"/>
              <a:t/>
            </a:r>
            <a:br>
              <a:rPr lang="ru-RU" sz="2200" dirty="0" smtClean="0"/>
            </a:br>
            <a:r>
              <a:rPr lang="ru-RU" sz="2200" dirty="0" smtClean="0"/>
              <a:t>- коммуникация (речь, обучение грамоте) + познание (математика) + музыка</a:t>
            </a:r>
            <a:r>
              <a:rPr lang="ru-RU" sz="2200" dirty="0" smtClean="0"/>
              <a:t>,</a:t>
            </a:r>
            <a:r>
              <a:rPr lang="ru-RU" sz="2200" dirty="0" smtClean="0"/>
              <a:t/>
            </a:r>
            <a:br>
              <a:rPr lang="ru-RU" sz="2200" dirty="0" smtClean="0"/>
            </a:br>
            <a:r>
              <a:rPr lang="ru-RU" sz="2200" dirty="0" smtClean="0"/>
              <a:t>- коммуникация (речь) + музыка + художественное творчество (рисование) + художественная литература</a:t>
            </a:r>
            <a:r>
              <a:rPr lang="ru-RU" sz="2200" dirty="0" smtClean="0"/>
              <a:t>,</a:t>
            </a:r>
            <a:r>
              <a:rPr lang="ru-RU" sz="2200" dirty="0" smtClean="0"/>
              <a:t/>
            </a:r>
            <a:br>
              <a:rPr lang="ru-RU" sz="2200" dirty="0" smtClean="0"/>
            </a:br>
            <a:r>
              <a:rPr lang="ru-RU" sz="2200" dirty="0" smtClean="0"/>
              <a:t>- познание (математика, ознакомление с окружающим) + труд </a:t>
            </a:r>
            <a:r>
              <a:rPr lang="ru-RU" sz="2200" dirty="0" smtClean="0"/>
              <a:t>,</a:t>
            </a:r>
            <a:r>
              <a:rPr lang="ru-RU" sz="2200" dirty="0" smtClean="0"/>
              <a:t/>
            </a:r>
            <a:br>
              <a:rPr lang="ru-RU" sz="2200" dirty="0" smtClean="0"/>
            </a:br>
            <a:r>
              <a:rPr lang="ru-RU" sz="2200" dirty="0" smtClean="0"/>
              <a:t>- познание (математика) + изобразительная деятельность</a:t>
            </a:r>
            <a:r>
              <a:rPr lang="ru-RU" sz="2200" dirty="0" smtClean="0"/>
              <a:t>,</a:t>
            </a:r>
            <a:r>
              <a:rPr lang="ru-RU" sz="2200" dirty="0" smtClean="0"/>
              <a:t/>
            </a:r>
            <a:br>
              <a:rPr lang="ru-RU" sz="2200" dirty="0" smtClean="0"/>
            </a:br>
            <a:r>
              <a:rPr lang="ru-RU" sz="2200" dirty="0" smtClean="0"/>
              <a:t>-здоровье + физическая культура (двигательная деятельность) + познание, художественная литература, музыка и другие</a:t>
            </a:r>
            <a:r>
              <a:rPr lang="ru-RU" sz="2200" dirty="0" smtClean="0"/>
              <a:t>.</a:t>
            </a:r>
            <a:r>
              <a:rPr lang="ru-RU" sz="2200" dirty="0" smtClean="0"/>
              <a:t/>
            </a:r>
            <a:br>
              <a:rPr lang="ru-RU" sz="2200" dirty="0" smtClean="0"/>
            </a:br>
            <a:r>
              <a:rPr lang="ru-RU" sz="2200" dirty="0" smtClean="0"/>
              <a:t>-познание (экспериментально-исследовательская, ознакомление с окружающим) + художественное творчество + коммуникация (общение, речь),</a:t>
            </a:r>
            <a:r>
              <a:rPr lang="ru-RU" sz="2400" dirty="0" smtClean="0"/>
              <a:t/>
            </a:r>
            <a:br>
              <a:rPr lang="ru-RU" sz="2400" dirty="0" smtClean="0"/>
            </a:br>
            <a:endParaRPr lang="ru-RU" sz="2400" dirty="0"/>
          </a:p>
        </p:txBody>
      </p:sp>
      <p:pic>
        <p:nvPicPr>
          <p:cNvPr id="3074" name="Picture 2" descr="http://dskolobokslobod.ucoz.ru/_si/0/07858741.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40" y="5028922"/>
            <a:ext cx="2428892" cy="1649681"/>
          </a:xfrm>
          <a:prstGeom prst="rect">
            <a:avLst/>
          </a:prstGeom>
          <a:noFill/>
        </p:spPr>
      </p:pic>
    </p:spTree>
    <p:extLst>
      <p:ext uri="{BB962C8B-B14F-4D97-AF65-F5344CB8AC3E}">
        <p14:creationId xmlns:p14="http://schemas.microsoft.com/office/powerpoint/2010/main" xmlns="" val="417887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a:xfrm>
            <a:off x="285720" y="214290"/>
            <a:ext cx="8501122" cy="4929222"/>
          </a:xfrm>
        </p:spPr>
        <p:txBody>
          <a:bodyPr>
            <a:noAutofit/>
          </a:bodyPr>
          <a:lstStyle/>
          <a:p>
            <a:pPr algn="l"/>
            <a:r>
              <a:rPr lang="ru-RU" sz="2400" b="1" dirty="0" smtClean="0">
                <a:solidFill>
                  <a:srgbClr val="000099"/>
                </a:solidFill>
              </a:rPr>
              <a:t>Ф</a:t>
            </a:r>
            <a:r>
              <a:rPr lang="ru-RU" sz="2400" b="1" dirty="0" smtClean="0">
                <a:solidFill>
                  <a:srgbClr val="000099"/>
                </a:solidFill>
              </a:rPr>
              <a:t>ормы </a:t>
            </a:r>
            <a:r>
              <a:rPr lang="ru-RU" sz="2400" b="1" dirty="0" smtClean="0">
                <a:solidFill>
                  <a:srgbClr val="000099"/>
                </a:solidFill>
              </a:rPr>
              <a:t>интегрированных занятий должны быть игровыми</a:t>
            </a:r>
            <a:r>
              <a:rPr lang="ru-RU" sz="2400" u="sng" dirty="0" smtClean="0">
                <a:solidFill>
                  <a:srgbClr val="000099"/>
                </a:solidFill>
              </a:rPr>
              <a:t>:</a:t>
            </a:r>
            <a:r>
              <a:rPr lang="ru-RU" sz="2400" dirty="0" smtClean="0">
                <a:solidFill>
                  <a:srgbClr val="000099"/>
                </a:solidFill>
              </a:rPr>
              <a:t> </a:t>
            </a:r>
            <a:endParaRPr lang="ru-RU" sz="2400" dirty="0" smtClean="0">
              <a:solidFill>
                <a:srgbClr val="000099"/>
              </a:solidFill>
            </a:endParaRPr>
          </a:p>
          <a:p>
            <a:pPr algn="l"/>
            <a:r>
              <a:rPr lang="ru-RU" sz="2400" dirty="0" smtClean="0">
                <a:solidFill>
                  <a:srgbClr val="000099"/>
                </a:solidFill>
              </a:rPr>
              <a:t>игры-путешествия</a:t>
            </a:r>
            <a:r>
              <a:rPr lang="ru-RU" sz="2400" dirty="0" smtClean="0">
                <a:solidFill>
                  <a:srgbClr val="000099"/>
                </a:solidFill>
              </a:rPr>
              <a:t>, </a:t>
            </a:r>
            <a:endParaRPr lang="ru-RU" sz="2400" dirty="0" smtClean="0">
              <a:solidFill>
                <a:srgbClr val="000099"/>
              </a:solidFill>
            </a:endParaRPr>
          </a:p>
          <a:p>
            <a:pPr algn="l"/>
            <a:r>
              <a:rPr lang="ru-RU" sz="2400" dirty="0" smtClean="0">
                <a:solidFill>
                  <a:srgbClr val="000099"/>
                </a:solidFill>
              </a:rPr>
              <a:t>ситуации </a:t>
            </a:r>
            <a:r>
              <a:rPr lang="ru-RU" sz="2400" dirty="0" smtClean="0">
                <a:solidFill>
                  <a:srgbClr val="000099"/>
                </a:solidFill>
              </a:rPr>
              <a:t>общения, </a:t>
            </a:r>
            <a:endParaRPr lang="ru-RU" sz="2400" dirty="0" smtClean="0">
              <a:solidFill>
                <a:srgbClr val="000099"/>
              </a:solidFill>
            </a:endParaRPr>
          </a:p>
          <a:p>
            <a:pPr algn="l"/>
            <a:r>
              <a:rPr lang="ru-RU" sz="2400" dirty="0" smtClean="0">
                <a:solidFill>
                  <a:srgbClr val="000099"/>
                </a:solidFill>
              </a:rPr>
              <a:t>праздники</a:t>
            </a:r>
            <a:r>
              <a:rPr lang="ru-RU" sz="2400" dirty="0" smtClean="0">
                <a:solidFill>
                  <a:srgbClr val="000099"/>
                </a:solidFill>
              </a:rPr>
              <a:t>, </a:t>
            </a:r>
            <a:endParaRPr lang="ru-RU" sz="2400" dirty="0" smtClean="0">
              <a:solidFill>
                <a:srgbClr val="000099"/>
              </a:solidFill>
            </a:endParaRPr>
          </a:p>
          <a:p>
            <a:pPr algn="l"/>
            <a:r>
              <a:rPr lang="ru-RU" sz="2400" dirty="0" smtClean="0">
                <a:solidFill>
                  <a:srgbClr val="000099"/>
                </a:solidFill>
              </a:rPr>
              <a:t>проекты</a:t>
            </a:r>
            <a:r>
              <a:rPr lang="ru-RU" sz="2400" dirty="0" smtClean="0">
                <a:solidFill>
                  <a:srgbClr val="000099"/>
                </a:solidFill>
              </a:rPr>
              <a:t>, </a:t>
            </a:r>
            <a:endParaRPr lang="ru-RU" sz="2400" dirty="0" smtClean="0">
              <a:solidFill>
                <a:srgbClr val="000099"/>
              </a:solidFill>
            </a:endParaRPr>
          </a:p>
          <a:p>
            <a:pPr algn="l"/>
            <a:r>
              <a:rPr lang="ru-RU" sz="2400" dirty="0" smtClean="0">
                <a:solidFill>
                  <a:srgbClr val="000099"/>
                </a:solidFill>
              </a:rPr>
              <a:t>события </a:t>
            </a:r>
            <a:r>
              <a:rPr lang="ru-RU" sz="2400" dirty="0" smtClean="0">
                <a:solidFill>
                  <a:srgbClr val="000099"/>
                </a:solidFill>
              </a:rPr>
              <a:t>и т.д. </a:t>
            </a:r>
            <a:endParaRPr lang="ru-RU" sz="2400" dirty="0" smtClean="0">
              <a:solidFill>
                <a:srgbClr val="000099"/>
              </a:solidFill>
            </a:endParaRPr>
          </a:p>
          <a:p>
            <a:pPr algn="l"/>
            <a:r>
              <a:rPr lang="ru-RU" sz="2000" dirty="0" smtClean="0">
                <a:solidFill>
                  <a:srgbClr val="000099"/>
                </a:solidFill>
              </a:rPr>
              <a:t>А </a:t>
            </a:r>
            <a:r>
              <a:rPr lang="ru-RU" sz="2000" dirty="0" smtClean="0">
                <a:solidFill>
                  <a:srgbClr val="000099"/>
                </a:solidFill>
              </a:rPr>
              <a:t>обучение дошкольников рассматривается, как управление развитием личности ребенка, где взрослый соучастник, где его позиция «не над ребенком», «не рядом с ребенком», а </a:t>
            </a:r>
            <a:r>
              <a:rPr lang="ru-RU" sz="2000" b="1" dirty="0" smtClean="0">
                <a:solidFill>
                  <a:srgbClr val="000099"/>
                </a:solidFill>
              </a:rPr>
              <a:t>«вместе с ребенком», </a:t>
            </a:r>
            <a:r>
              <a:rPr lang="ru-RU" sz="2000" dirty="0" smtClean="0">
                <a:solidFill>
                  <a:srgbClr val="000099"/>
                </a:solidFill>
              </a:rPr>
              <a:t>а главной составляющей совместной деятельности является </a:t>
            </a:r>
            <a:r>
              <a:rPr lang="ru-RU" sz="2000" i="1" dirty="0" smtClean="0">
                <a:solidFill>
                  <a:srgbClr val="000099"/>
                </a:solidFill>
              </a:rPr>
              <a:t>«взаимодействие», «сотрудничество детей и воспитателя».</a:t>
            </a:r>
            <a:endParaRPr lang="ru-RU" sz="2000" dirty="0">
              <a:solidFill>
                <a:srgbClr val="000099"/>
              </a:solidFill>
            </a:endParaRPr>
          </a:p>
        </p:txBody>
      </p:sp>
      <p:pic>
        <p:nvPicPr>
          <p:cNvPr id="2050" name="Picture 2" descr="https://www.ucloud.ru:8443/sitebuilder/sites/27/27d1cf2673978450587feeec7399af85/attachments/Image/5434982.png?1425631560730"/>
          <p:cNvPicPr>
            <a:picLocks noChangeAspect="1" noChangeArrowheads="1"/>
          </p:cNvPicPr>
          <p:nvPr/>
        </p:nvPicPr>
        <p:blipFill>
          <a:blip r:embed="rId2"/>
          <a:srcRect t="24719" b="10504"/>
          <a:stretch>
            <a:fillRect/>
          </a:stretch>
        </p:blipFill>
        <p:spPr bwMode="auto">
          <a:xfrm>
            <a:off x="1857356" y="4214794"/>
            <a:ext cx="5286412" cy="2643206"/>
          </a:xfrm>
          <a:prstGeom prst="rect">
            <a:avLst/>
          </a:prstGeom>
          <a:noFill/>
        </p:spPr>
      </p:pic>
    </p:spTree>
    <p:extLst>
      <p:ext uri="{BB962C8B-B14F-4D97-AF65-F5344CB8AC3E}">
        <p14:creationId xmlns:p14="http://schemas.microsoft.com/office/powerpoint/2010/main" xmlns="" val="417887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25963"/>
          </a:xfrm>
        </p:spPr>
        <p:txBody>
          <a:bodyPr>
            <a:normAutofit fontScale="70000" lnSpcReduction="20000"/>
          </a:bodyPr>
          <a:lstStyle/>
          <a:p>
            <a:pPr algn="just">
              <a:buNone/>
            </a:pPr>
            <a:r>
              <a:rPr lang="ru-RU" b="1" dirty="0" smtClean="0">
                <a:latin typeface="Charcoal CY"/>
                <a:ea typeface="Charcoal CY"/>
                <a:cs typeface="Charcoal CY"/>
              </a:rPr>
              <a:t>Основные тезисы организации партнерской деятельности взрослого с детьми </a:t>
            </a:r>
            <a:br>
              <a:rPr lang="ru-RU" b="1" dirty="0" smtClean="0">
                <a:latin typeface="Charcoal CY"/>
                <a:ea typeface="Charcoal CY"/>
                <a:cs typeface="Charcoal CY"/>
              </a:rPr>
            </a:br>
            <a:r>
              <a:rPr lang="ru-RU" b="1" dirty="0" smtClean="0">
                <a:latin typeface="Charcoal CY"/>
                <a:ea typeface="Charcoal CY"/>
                <a:cs typeface="Charcoal CY"/>
              </a:rPr>
              <a:t>(Н.А. Короткова)</a:t>
            </a:r>
          </a:p>
          <a:p>
            <a:pPr marL="361950" indent="-361950" algn="just">
              <a:lnSpc>
                <a:spcPct val="150000"/>
              </a:lnSpc>
              <a:spcBef>
                <a:spcPct val="0"/>
              </a:spcBef>
            </a:pPr>
            <a:r>
              <a:rPr lang="ru-RU" dirty="0" smtClean="0"/>
              <a:t>в</a:t>
            </a:r>
            <a:r>
              <a:rPr lang="ru-RU" dirty="0" smtClean="0">
                <a:ea typeface="Geneva CY"/>
                <a:cs typeface="Geneva CY"/>
              </a:rPr>
              <a:t>ключенность воспитателя в деятельность наравне с детьми;</a:t>
            </a:r>
          </a:p>
          <a:p>
            <a:pPr marL="361950" indent="-361950" algn="just">
              <a:lnSpc>
                <a:spcPct val="150000"/>
              </a:lnSpc>
              <a:spcBef>
                <a:spcPct val="0"/>
              </a:spcBef>
            </a:pPr>
            <a:r>
              <a:rPr lang="ru-RU" dirty="0" smtClean="0">
                <a:ea typeface="Geneva CY"/>
                <a:cs typeface="Geneva CY"/>
              </a:rPr>
              <a:t> добровольное присоединение детей к деятельности (без психического и    дисциплинарного принуждения);</a:t>
            </a:r>
          </a:p>
          <a:p>
            <a:pPr marL="361950" indent="-361950" algn="just">
              <a:lnSpc>
                <a:spcPct val="150000"/>
              </a:lnSpc>
              <a:spcBef>
                <a:spcPct val="0"/>
              </a:spcBef>
            </a:pPr>
            <a:r>
              <a:rPr lang="ru-RU" dirty="0" smtClean="0">
                <a:ea typeface="Geneva CY"/>
                <a:cs typeface="Geneva CY"/>
              </a:rPr>
              <a:t>свободное общение и перемещение детей во время деятельности (при соответствии организации рабочего пространства);</a:t>
            </a:r>
          </a:p>
          <a:p>
            <a:pPr marL="361950" indent="-361950" algn="just">
              <a:lnSpc>
                <a:spcPct val="150000"/>
              </a:lnSpc>
              <a:spcBef>
                <a:spcPct val="0"/>
              </a:spcBef>
            </a:pPr>
            <a:r>
              <a:rPr lang="ru-RU" dirty="0" smtClean="0">
                <a:ea typeface="Geneva CY"/>
                <a:cs typeface="Geneva CY"/>
              </a:rPr>
              <a:t>открытый временной конец занятия (каждый работает в своем темпе).</a:t>
            </a:r>
          </a:p>
          <a:p>
            <a:pPr algn="just">
              <a:buNone/>
            </a:pPr>
            <a:endParaRPr lang="ru-RU" dirty="0"/>
          </a:p>
        </p:txBody>
      </p:sp>
      <p:pic>
        <p:nvPicPr>
          <p:cNvPr id="1026" name="Picture 2" descr="http://mbdoycrr50.dagschool.com/_http_schools/1744/MBDOYCRR50/admin/ckfinder/core/connector/php/connector.phpfck_user_files/images/otrisovat_kopiy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14678" y="4184128"/>
            <a:ext cx="2737376" cy="26738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500042"/>
            <a:ext cx="8229600" cy="828668"/>
          </a:xfrm>
        </p:spPr>
        <p:txBody>
          <a:bodyPr>
            <a:normAutofit/>
          </a:bodyPr>
          <a:lstStyle/>
          <a:p>
            <a:pPr algn="ctr">
              <a:buNone/>
            </a:pPr>
            <a:r>
              <a:rPr lang="ru-RU" sz="4000" b="1" dirty="0" smtClean="0">
                <a:solidFill>
                  <a:srgbClr val="000099"/>
                </a:solidFill>
                <a:latin typeface="Times New Roman" pitchFamily="18" charset="0"/>
                <a:cs typeface="Times New Roman" pitchFamily="18" charset="0"/>
              </a:rPr>
              <a:t>Спасибо за внимание!</a:t>
            </a:r>
            <a:endParaRPr lang="ru-RU" sz="4000" b="1" dirty="0">
              <a:solidFill>
                <a:srgbClr val="000099"/>
              </a:solidFill>
              <a:latin typeface="Times New Roman" pitchFamily="18" charset="0"/>
              <a:cs typeface="Times New Roman" pitchFamily="18" charset="0"/>
            </a:endParaRPr>
          </a:p>
        </p:txBody>
      </p:sp>
      <p:pic>
        <p:nvPicPr>
          <p:cNvPr id="26626" name="Picture 2" descr="http://www.languagepeak.ru/images/cc94b840d1c2d7ec3c23d082935fefe2.jpg"/>
          <p:cNvPicPr>
            <a:picLocks noChangeAspect="1" noChangeArrowheads="1"/>
          </p:cNvPicPr>
          <p:nvPr/>
        </p:nvPicPr>
        <p:blipFill>
          <a:blip r:embed="rId2"/>
          <a:srcRect/>
          <a:stretch>
            <a:fillRect/>
          </a:stretch>
        </p:blipFill>
        <p:spPr bwMode="auto">
          <a:xfrm>
            <a:off x="1142976" y="1500174"/>
            <a:ext cx="7000875" cy="4743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1"/>
            <a:ext cx="8643998" cy="4572032"/>
          </a:xfrm>
        </p:spPr>
        <p:txBody>
          <a:bodyPr>
            <a:noAutofit/>
          </a:bodyPr>
          <a:lstStyle/>
          <a:p>
            <a:pPr algn="l"/>
            <a:r>
              <a:rPr lang="ru-RU" sz="2100" dirty="0" smtClean="0">
                <a:latin typeface="Times New Roman" pitchFamily="18" charset="0"/>
                <a:cs typeface="Times New Roman" pitchFamily="18" charset="0"/>
              </a:rPr>
              <a:t>Проблема интеграции содержания образования рассматривалась в педагогике еще во времена Я.А. Коменского, но систематическое исследование ее началось только во второй половине ХХ века. </a:t>
            </a:r>
            <a:br>
              <a:rPr lang="ru-RU" sz="2100" dirty="0" smtClean="0">
                <a:latin typeface="Times New Roman" pitchFamily="18" charset="0"/>
                <a:cs typeface="Times New Roman" pitchFamily="18" charset="0"/>
              </a:rPr>
            </a:br>
            <a:r>
              <a:rPr lang="ru-RU" sz="2100" dirty="0" smtClean="0">
                <a:latin typeface="Times New Roman" pitchFamily="18" charset="0"/>
                <a:cs typeface="Times New Roman" pitchFamily="18" charset="0"/>
              </a:rPr>
              <a:t/>
            </a:r>
            <a:br>
              <a:rPr lang="ru-RU" sz="2100" dirty="0" smtClean="0">
                <a:latin typeface="Times New Roman" pitchFamily="18" charset="0"/>
                <a:cs typeface="Times New Roman" pitchFamily="18" charset="0"/>
              </a:rPr>
            </a:br>
            <a:r>
              <a:rPr lang="ru-RU" sz="2100" b="1" i="1" dirty="0" smtClean="0">
                <a:latin typeface="Times New Roman" pitchFamily="18" charset="0"/>
                <a:cs typeface="Times New Roman" pitchFamily="18" charset="0"/>
              </a:rPr>
              <a:t>ООП </a:t>
            </a:r>
            <a:r>
              <a:rPr lang="ru-RU" sz="2100" i="1" dirty="0" smtClean="0">
                <a:latin typeface="Times New Roman" pitchFamily="18" charset="0"/>
                <a:cs typeface="Times New Roman" pitchFamily="18" charset="0"/>
              </a:rPr>
              <a:t>должна  строиться  </a:t>
            </a:r>
            <a:r>
              <a:rPr lang="ru-RU" sz="2100" i="1" dirty="0" smtClean="0">
                <a:latin typeface="Times New Roman" pitchFamily="18" charset="0"/>
                <a:cs typeface="Times New Roman" pitchFamily="18" charset="0"/>
              </a:rPr>
              <a:t>с </a:t>
            </a:r>
            <a:r>
              <a:rPr lang="ru-RU" sz="2100" i="1" dirty="0" smtClean="0">
                <a:latin typeface="Times New Roman" pitchFamily="18" charset="0"/>
                <a:cs typeface="Times New Roman" pitchFamily="18" charset="0"/>
              </a:rPr>
              <a:t> учетом  </a:t>
            </a:r>
            <a:r>
              <a:rPr lang="ru-RU" sz="2100" b="1" i="1" dirty="0" smtClean="0">
                <a:latin typeface="Times New Roman" pitchFamily="18" charset="0"/>
                <a:cs typeface="Times New Roman" pitchFamily="18" charset="0"/>
              </a:rPr>
              <a:t>принципа  </a:t>
            </a:r>
            <a:r>
              <a:rPr lang="ru-RU" sz="2100" b="1" i="1" dirty="0" smtClean="0">
                <a:latin typeface="Times New Roman" pitchFamily="18" charset="0"/>
                <a:cs typeface="Times New Roman" pitchFamily="18" charset="0"/>
              </a:rPr>
              <a:t>интеграции образовательных </a:t>
            </a:r>
            <a:r>
              <a:rPr lang="ru-RU" sz="2100" b="1" i="1" dirty="0" smtClean="0">
                <a:latin typeface="Times New Roman" pitchFamily="18" charset="0"/>
                <a:cs typeface="Times New Roman" pitchFamily="18" charset="0"/>
              </a:rPr>
              <a:t> областей  </a:t>
            </a:r>
            <a:r>
              <a:rPr lang="ru-RU" sz="2100" i="1" dirty="0" smtClean="0">
                <a:latin typeface="Times New Roman" pitchFamily="18" charset="0"/>
                <a:cs typeface="Times New Roman" pitchFamily="18" charset="0"/>
              </a:rPr>
              <a:t>в  </a:t>
            </a:r>
            <a:r>
              <a:rPr lang="ru-RU" sz="2100" i="1" dirty="0" smtClean="0">
                <a:latin typeface="Times New Roman" pitchFamily="18" charset="0"/>
                <a:cs typeface="Times New Roman" pitchFamily="18" charset="0"/>
              </a:rPr>
              <a:t>соответствии с возрастными возможностями </a:t>
            </a:r>
            <a:r>
              <a:rPr lang="ru-RU" sz="2100" i="1" dirty="0" smtClean="0">
                <a:latin typeface="Times New Roman" pitchFamily="18" charset="0"/>
                <a:cs typeface="Times New Roman" pitchFamily="18" charset="0"/>
              </a:rPr>
              <a:t>и  особенностями  </a:t>
            </a:r>
            <a:r>
              <a:rPr lang="ru-RU" sz="2100" i="1" dirty="0" smtClean="0">
                <a:latin typeface="Times New Roman" pitchFamily="18" charset="0"/>
                <a:cs typeface="Times New Roman" pitchFamily="18" charset="0"/>
              </a:rPr>
              <a:t>воспитанников, спецификой и возможностями </a:t>
            </a:r>
            <a:r>
              <a:rPr lang="ru-RU" sz="2100" i="1" dirty="0" smtClean="0">
                <a:latin typeface="Times New Roman" pitchFamily="18" charset="0"/>
                <a:cs typeface="Times New Roman" pitchFamily="18" charset="0"/>
              </a:rPr>
              <a:t> образовательных  </a:t>
            </a:r>
            <a:r>
              <a:rPr lang="ru-RU" sz="2100" i="1" dirty="0" smtClean="0">
                <a:latin typeface="Times New Roman" pitchFamily="18" charset="0"/>
                <a:cs typeface="Times New Roman" pitchFamily="18" charset="0"/>
              </a:rPr>
              <a:t>областей;</a:t>
            </a:r>
            <a:r>
              <a:rPr lang="ru-RU" sz="2100" b="1" i="1" dirty="0" smtClean="0">
                <a:latin typeface="Times New Roman" pitchFamily="18" charset="0"/>
                <a:cs typeface="Times New Roman" pitchFamily="18" charset="0"/>
              </a:rPr>
              <a:t> основываться на комплексно-тематическом принципе построения образовательного процесса; </a:t>
            </a:r>
            <a:r>
              <a:rPr lang="ru-RU" sz="2100" i="1" dirty="0" smtClean="0">
                <a:latin typeface="Times New Roman" pitchFamily="18" charset="0"/>
                <a:cs typeface="Times New Roman" pitchFamily="18" charset="0"/>
              </a:rPr>
              <a:t>предусматривать решение программных образовательных задач </a:t>
            </a:r>
            <a:r>
              <a:rPr lang="ru-RU" sz="2100" i="1" dirty="0" smtClean="0">
                <a:latin typeface="Times New Roman" pitchFamily="18" charset="0"/>
                <a:cs typeface="Times New Roman" pitchFamily="18" charset="0"/>
              </a:rPr>
              <a:t> в совместной  деятельности  </a:t>
            </a:r>
            <a:r>
              <a:rPr lang="ru-RU" sz="2100" i="1" dirty="0" smtClean="0">
                <a:latin typeface="Times New Roman" pitchFamily="18" charset="0"/>
                <a:cs typeface="Times New Roman" pitchFamily="18" charset="0"/>
              </a:rPr>
              <a:t>взрослого и детей и </a:t>
            </a:r>
            <a:r>
              <a:rPr lang="ru-RU" sz="2100" i="1" dirty="0" smtClean="0">
                <a:latin typeface="Times New Roman" pitchFamily="18" charset="0"/>
                <a:cs typeface="Times New Roman" pitchFamily="18" charset="0"/>
              </a:rPr>
              <a:t>самостоятельной  деятельности  детей  не  </a:t>
            </a:r>
            <a:r>
              <a:rPr lang="ru-RU" sz="2100" i="1" dirty="0" smtClean="0">
                <a:latin typeface="Times New Roman" pitchFamily="18" charset="0"/>
                <a:cs typeface="Times New Roman" pitchFamily="18" charset="0"/>
              </a:rPr>
              <a:t>только </a:t>
            </a:r>
            <a:r>
              <a:rPr lang="ru-RU" sz="2100" i="1" dirty="0" smtClean="0">
                <a:latin typeface="Times New Roman" pitchFamily="18" charset="0"/>
                <a:cs typeface="Times New Roman" pitchFamily="18" charset="0"/>
              </a:rPr>
              <a:t> в </a:t>
            </a:r>
            <a:r>
              <a:rPr lang="ru-RU" sz="2100" i="1" dirty="0" smtClean="0">
                <a:latin typeface="Times New Roman" pitchFamily="18" charset="0"/>
                <a:cs typeface="Times New Roman" pitchFamily="18" charset="0"/>
              </a:rPr>
              <a:t>рамках </a:t>
            </a:r>
            <a:r>
              <a:rPr lang="ru-RU" sz="2100" i="1" dirty="0" smtClean="0">
                <a:latin typeface="Times New Roman" pitchFamily="18" charset="0"/>
                <a:cs typeface="Times New Roman" pitchFamily="18" charset="0"/>
              </a:rPr>
              <a:t> НОД, но </a:t>
            </a:r>
            <a:r>
              <a:rPr lang="ru-RU" sz="2100" i="1" dirty="0" smtClean="0">
                <a:latin typeface="Times New Roman" pitchFamily="18" charset="0"/>
                <a:cs typeface="Times New Roman" pitchFamily="18" charset="0"/>
              </a:rPr>
              <a:t>и при проведении режимных моментов</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2290" name="Picture 2" descr="http://mediasubs.ru/group/uploads/de/detskaya-psihologiyakak-vospitat-geniya-a-ne-kretina/image/1384249792-701482-399365.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6248" y="4313659"/>
            <a:ext cx="2214578" cy="2544341"/>
          </a:xfrm>
          <a:prstGeom prst="rect">
            <a:avLst/>
          </a:prstGeom>
          <a:noFill/>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7772400" cy="5214973"/>
          </a:xfrm>
        </p:spPr>
        <p:txBody>
          <a:bodyPr>
            <a:normAutofit fontScale="90000"/>
          </a:bodyPr>
          <a:lstStyle/>
          <a:p>
            <a:pPr algn="l"/>
            <a:r>
              <a:rPr lang="ru-RU" sz="2200" b="1" dirty="0" smtClean="0"/>
              <a:t/>
            </a:r>
            <a:br>
              <a:rPr lang="ru-RU" sz="2200" b="1" dirty="0" smtClean="0"/>
            </a:br>
            <a:r>
              <a:rPr lang="ru-RU" sz="2200" b="1" dirty="0" smtClean="0"/>
              <a:t>В </a:t>
            </a:r>
            <a:r>
              <a:rPr lang="ru-RU" sz="2200" b="1" dirty="0" smtClean="0"/>
              <a:t>настоящее время перед ДОУ поставлена  задача</a:t>
            </a:r>
            <a:r>
              <a:rPr lang="ru-RU" sz="2200" dirty="0" smtClean="0"/>
              <a:t> –  предложить целостный интегративный процесс взаимодействия взрослого и ребенка на определенную тему в течение одного дня, в котором будут гармонично объединены различные образовательные области для целостного восприятия окружающего мира. Это принципиально новый подход к дошкольному образованию. </a:t>
            </a:r>
            <a:br>
              <a:rPr lang="ru-RU" sz="2200" dirty="0" smtClean="0"/>
            </a:br>
            <a:r>
              <a:rPr lang="ru-RU" sz="2200" dirty="0" smtClean="0"/>
              <a:t/>
            </a:r>
            <a:br>
              <a:rPr lang="ru-RU" sz="2200" dirty="0" smtClean="0"/>
            </a:br>
            <a:r>
              <a:rPr lang="ru-RU" sz="2200" dirty="0" smtClean="0"/>
              <a:t> Просто в само занятие вкладывается иной смысл, слово занятие целесообразнее употреблять в современной теории и практике дошкольного образования – как </a:t>
            </a:r>
            <a:r>
              <a:rPr lang="ru-RU" sz="2200" b="1" dirty="0" smtClean="0"/>
              <a:t>занимательное дело…</a:t>
            </a:r>
            <a:r>
              <a:rPr lang="ru-RU" sz="2200" dirty="0" smtClean="0"/>
              <a:t> образовательная деятельность, без отождествления его с занятием как дидактической формой учебной деятельности, что пока очень тяжело входит в образовательные процессы в дошкольных учреждениях».</a:t>
            </a:r>
            <a:r>
              <a:rPr lang="ru-RU" sz="1600" dirty="0" smtClean="0"/>
              <a:t/>
            </a:r>
            <a:br>
              <a:rPr lang="ru-RU" sz="1600" dirty="0" smtClean="0"/>
            </a:br>
            <a:r>
              <a:rPr lang="ru-RU" sz="1600" dirty="0" smtClean="0"/>
              <a:t/>
            </a:r>
            <a:br>
              <a:rPr lang="ru-RU" sz="1600" dirty="0" smtClean="0"/>
            </a:br>
            <a:r>
              <a:rPr lang="ru-RU" sz="1800" dirty="0" smtClean="0"/>
              <a:t/>
            </a:r>
            <a:br>
              <a:rPr lang="ru-RU" sz="1800" dirty="0" smtClean="0"/>
            </a:br>
            <a:r>
              <a:rPr lang="ru-RU" sz="1800" dirty="0" smtClean="0"/>
              <a:t/>
            </a:r>
            <a:br>
              <a:rPr lang="ru-RU" sz="1800" dirty="0" smtClean="0"/>
            </a:br>
            <a:endParaRPr lang="ru-RU" sz="1800" dirty="0"/>
          </a:p>
        </p:txBody>
      </p:sp>
      <p:pic>
        <p:nvPicPr>
          <p:cNvPr id="3" name="Picture 2" descr="http://1.bp.blogspot.com/-RZWxC0sm4jg/T6a8tkOINdI/AAAAAAAAADo/Yi_7K2NnbFU/s1600/%D0%B8%D1%80%D0%B3%D0%B0.jpg"/>
          <p:cNvPicPr>
            <a:picLocks noChangeAspect="1" noChangeArrowheads="1"/>
          </p:cNvPicPr>
          <p:nvPr/>
        </p:nvPicPr>
        <p:blipFill>
          <a:blip r:embed="rId2"/>
          <a:srcRect/>
          <a:stretch>
            <a:fillRect/>
          </a:stretch>
        </p:blipFill>
        <p:spPr bwMode="auto">
          <a:xfrm>
            <a:off x="5715008" y="4429132"/>
            <a:ext cx="2928958" cy="2229367"/>
          </a:xfrm>
          <a:prstGeom prst="rect">
            <a:avLst/>
          </a:prstGeom>
          <a:noFill/>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14291"/>
            <a:ext cx="8501122" cy="4786346"/>
          </a:xfrm>
        </p:spPr>
        <p:txBody>
          <a:bodyPr>
            <a:normAutofit fontScale="90000"/>
          </a:bodyPr>
          <a:lstStyle/>
          <a:p>
            <a:pPr algn="l"/>
            <a:r>
              <a:rPr lang="ru-RU" sz="1800" b="1" i="1" dirty="0" smtClean="0"/>
              <a:t/>
            </a:r>
            <a:br>
              <a:rPr lang="ru-RU" sz="1800" b="1" i="1" dirty="0" smtClean="0"/>
            </a:br>
            <a:r>
              <a:rPr lang="ru-RU" sz="2200" b="1" i="1" dirty="0" smtClean="0">
                <a:latin typeface="Times New Roman" pitchFamily="18" charset="0"/>
                <a:cs typeface="Times New Roman" pitchFamily="18" charset="0"/>
              </a:rPr>
              <a:t>Интеграция – это состояние (или процесс, ведущий к такому состоянию) связанности, взаимопроникновения и взаимодействия отдельных образовательных областей содержания дошкольного образования, обеспечивающее целостность образовательного  процесса. </a:t>
            </a:r>
            <a:r>
              <a:rPr lang="ru-RU" sz="2200" i="1" dirty="0" smtClean="0">
                <a:latin typeface="Times New Roman" pitchFamily="18" charset="0"/>
                <a:cs typeface="Times New Roman" pitchFamily="18" charset="0"/>
              </a:rPr>
              <a:t>Она должна охватывать все виды деятельности.</a:t>
            </a:r>
            <a:r>
              <a:rPr lang="ru-RU" sz="2200" b="1" i="1" dirty="0" smtClean="0">
                <a:latin typeface="Times New Roman" pitchFamily="18" charset="0"/>
                <a:cs typeface="Times New Roman" pitchFamily="18" charset="0"/>
              </a:rPr>
              <a:t/>
            </a:r>
            <a:br>
              <a:rPr lang="ru-RU" sz="2200" b="1" i="1"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Сущностью </a:t>
            </a:r>
            <a:r>
              <a:rPr lang="ru-RU" sz="2200" b="1" dirty="0" smtClean="0">
                <a:latin typeface="Times New Roman" pitchFamily="18" charset="0"/>
                <a:cs typeface="Times New Roman" pitchFamily="18" charset="0"/>
              </a:rPr>
              <a:t>интегрированного подхода является соединение знаний из разных областей на равноправной основе, дополняя друг друга</a:t>
            </a:r>
            <a:r>
              <a:rPr lang="ru-RU" sz="2200" dirty="0" smtClean="0">
                <a:latin typeface="Times New Roman" pitchFamily="18" charset="0"/>
                <a:cs typeface="Times New Roman" pitchFamily="18" charset="0"/>
              </a:rPr>
              <a:t>. При этом  педагоги имеют возможность решать несколько задач из различных областей развития, а дети осваивают содержание различных разделов программы параллельно.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Задача воспитателя</a:t>
            </a:r>
            <a:r>
              <a:rPr lang="ru-RU" sz="2200" dirty="0" smtClean="0">
                <a:latin typeface="Times New Roman" pitchFamily="18" charset="0"/>
                <a:cs typeface="Times New Roman" pitchFamily="18" charset="0"/>
              </a:rPr>
              <a:t> - наполнить деятельность группы интересными темами, делами, проблемами, идеями, включить каждого ребенка в содержательную деятельность, способствовать реализации его интересов и жизненной активности.</a:t>
            </a:r>
            <a:br>
              <a:rPr lang="ru-RU" sz="2200"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pic>
        <p:nvPicPr>
          <p:cNvPr id="10242" name="Picture 2" descr="http://img-fotki.yandex.ru/get/4606/ladyo2004.34/0_4c565_1943b2dd_XXXL.jpg"/>
          <p:cNvPicPr>
            <a:picLocks noChangeAspect="1" noChangeArrowheads="1"/>
          </p:cNvPicPr>
          <p:nvPr/>
        </p:nvPicPr>
        <p:blipFill>
          <a:blip r:embed="rId2" cstate="print"/>
          <a:srcRect/>
          <a:stretch>
            <a:fillRect/>
          </a:stretch>
        </p:blipFill>
        <p:spPr bwMode="auto">
          <a:xfrm>
            <a:off x="642910" y="4876265"/>
            <a:ext cx="2357454" cy="1981735"/>
          </a:xfrm>
          <a:prstGeom prst="rect">
            <a:avLst/>
          </a:prstGeom>
          <a:noFill/>
        </p:spPr>
      </p:pic>
      <p:pic>
        <p:nvPicPr>
          <p:cNvPr id="4" name="Рисунок 3" descr="D:\МДОУ № 1\САДИК фото все\2013-2014\ПДД Кузнецова А.В. февраль\SDC13658.JPG"/>
          <p:cNvPicPr/>
          <p:nvPr/>
        </p:nvPicPr>
        <p:blipFill>
          <a:blip r:embed="rId3" cstate="print">
            <a:lum bright="10000" contrast="10000"/>
          </a:blip>
          <a:srcRect l="9171" b="10325"/>
          <a:stretch>
            <a:fillRect/>
          </a:stretch>
        </p:blipFill>
        <p:spPr bwMode="auto">
          <a:xfrm>
            <a:off x="5857884" y="4714884"/>
            <a:ext cx="2786082" cy="2000240"/>
          </a:xfrm>
          <a:prstGeom prst="rect">
            <a:avLst/>
          </a:prstGeom>
          <a:noFill/>
          <a:ln w="9525">
            <a:noFill/>
            <a:miter lim="800000"/>
            <a:headEnd/>
            <a:tailEnd/>
          </a:ln>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8229600" cy="6072230"/>
          </a:xfrm>
        </p:spPr>
        <p:txBody>
          <a:bodyPr>
            <a:normAutofit fontScale="25000" lnSpcReduction="20000"/>
          </a:bodyPr>
          <a:lstStyle/>
          <a:p>
            <a:pPr algn="ctr">
              <a:buNone/>
            </a:pPr>
            <a:r>
              <a:rPr lang="ru-RU" sz="7200" b="1" dirty="0" smtClean="0"/>
              <a:t>Педагогический процесс в ДОУ – интеграция</a:t>
            </a:r>
          </a:p>
          <a:p>
            <a:pPr algn="ctr">
              <a:buNone/>
            </a:pPr>
            <a:r>
              <a:rPr lang="ru-RU" sz="7200" b="1" dirty="0" smtClean="0"/>
              <a:t>образовательных областей</a:t>
            </a:r>
          </a:p>
          <a:p>
            <a:pPr marL="90488" indent="271463" algn="just">
              <a:lnSpc>
                <a:spcPct val="120000"/>
              </a:lnSpc>
              <a:spcBef>
                <a:spcPts val="0"/>
              </a:spcBef>
              <a:buNone/>
              <a:tabLst>
                <a:tab pos="0" algn="l"/>
              </a:tabLst>
              <a:defRPr/>
            </a:pPr>
            <a:r>
              <a:rPr lang="ru-RU" sz="8400" dirty="0" smtClean="0">
                <a:latin typeface="Times New Roman" pitchFamily="18" charset="0"/>
                <a:cs typeface="Times New Roman" pitchFamily="18" charset="0"/>
              </a:rPr>
              <a:t>Механизмом интеграции является </a:t>
            </a:r>
            <a:r>
              <a:rPr lang="ru-RU" sz="8400" b="1" dirty="0" smtClean="0">
                <a:latin typeface="Times New Roman" pitchFamily="18" charset="0"/>
                <a:cs typeface="Times New Roman" pitchFamily="18" charset="0"/>
              </a:rPr>
              <a:t>образ</a:t>
            </a:r>
            <a:r>
              <a:rPr lang="ru-RU" sz="8400" dirty="0" smtClean="0">
                <a:latin typeface="Times New Roman" pitchFamily="18" charset="0"/>
                <a:cs typeface="Times New Roman" pitchFamily="18" charset="0"/>
              </a:rPr>
              <a:t>, создаваемый разными средствами:</a:t>
            </a:r>
          </a:p>
          <a:p>
            <a:pPr marL="361950" indent="-271463" algn="just">
              <a:lnSpc>
                <a:spcPct val="120000"/>
              </a:lnSpc>
              <a:spcBef>
                <a:spcPts val="0"/>
              </a:spcBef>
              <a:buFont typeface="Arial"/>
              <a:buChar char="•"/>
              <a:tabLst>
                <a:tab pos="0" algn="l"/>
              </a:tabLst>
              <a:defRPr/>
            </a:pPr>
            <a:r>
              <a:rPr lang="ru-RU" sz="8400" dirty="0" smtClean="0">
                <a:latin typeface="Times New Roman" pitchFamily="18" charset="0"/>
                <a:cs typeface="Times New Roman" pitchFamily="18" charset="0"/>
              </a:rPr>
              <a:t>в литературе средство выразительности – слово (образные определения, эпитеты, сравнения, ритм, метафора);</a:t>
            </a:r>
          </a:p>
          <a:p>
            <a:pPr marL="361950" indent="-271463" algn="just">
              <a:lnSpc>
                <a:spcPct val="120000"/>
              </a:lnSpc>
              <a:spcBef>
                <a:spcPts val="0"/>
              </a:spcBef>
              <a:buFont typeface="Arial"/>
              <a:buChar char="•"/>
              <a:tabLst>
                <a:tab pos="0" algn="l"/>
              </a:tabLst>
              <a:defRPr/>
            </a:pPr>
            <a:r>
              <a:rPr lang="ru-RU" sz="8400" dirty="0" smtClean="0">
                <a:latin typeface="Times New Roman" pitchFamily="18" charset="0"/>
                <a:cs typeface="Times New Roman" pitchFamily="18" charset="0"/>
              </a:rPr>
              <a:t>театрализованной деятельности выразительные средства драматизации – движения, жесты, мимика, голос, интонация, позы;</a:t>
            </a:r>
          </a:p>
          <a:p>
            <a:pPr marL="361950" indent="-271463" algn="just">
              <a:lnSpc>
                <a:spcPct val="120000"/>
              </a:lnSpc>
              <a:spcBef>
                <a:spcPts val="0"/>
              </a:spcBef>
              <a:buFont typeface="Arial"/>
              <a:buChar char="•"/>
              <a:tabLst>
                <a:tab pos="0" algn="l"/>
              </a:tabLst>
              <a:defRPr/>
            </a:pPr>
            <a:r>
              <a:rPr lang="ru-RU" sz="8400" dirty="0" smtClean="0">
                <a:latin typeface="Times New Roman" pitchFamily="18" charset="0"/>
                <a:cs typeface="Times New Roman" pitchFamily="18" charset="0"/>
              </a:rPr>
              <a:t>изобразительной деятельности – рисунок (форма, величина, цвет, композиция, ритм), лепка (форма, объем, пропорции, поза, соотношение предметов в общей композиции по величине), аппликация (форма, цвет, композиция, ритм и др.);</a:t>
            </a:r>
          </a:p>
          <a:p>
            <a:pPr marL="361950" indent="-271463" algn="just">
              <a:lnSpc>
                <a:spcPct val="120000"/>
              </a:lnSpc>
              <a:spcBef>
                <a:spcPts val="0"/>
              </a:spcBef>
              <a:buFont typeface="Arial"/>
              <a:buChar char="•"/>
              <a:tabLst>
                <a:tab pos="0" algn="l"/>
              </a:tabLst>
              <a:defRPr/>
            </a:pPr>
            <a:r>
              <a:rPr lang="ru-RU" sz="8400" dirty="0" smtClean="0">
                <a:latin typeface="Times New Roman" pitchFamily="18" charset="0"/>
                <a:cs typeface="Times New Roman" pitchFamily="18" charset="0"/>
              </a:rPr>
              <a:t>музыке - мелодия, ритм, гармония, динамика, интонация и т.д. (по Т.С. Комаровой). </a:t>
            </a:r>
          </a:p>
          <a:p>
            <a:pPr>
              <a:buNone/>
            </a:pPr>
            <a:endParaRPr lang="ru-RU" sz="8400" dirty="0"/>
          </a:p>
        </p:txBody>
      </p:sp>
      <p:pic>
        <p:nvPicPr>
          <p:cNvPr id="4" name="Рисунок 3" descr="D:\МДОУ № 1\САДИК фото все\2014-2015\Аникина Н.А. Экологич занятие\SDC16233.JPG"/>
          <p:cNvPicPr/>
          <p:nvPr/>
        </p:nvPicPr>
        <p:blipFill>
          <a:blip r:embed="rId2" cstate="print">
            <a:lum bright="10000" contrast="30000"/>
          </a:blip>
          <a:srcRect l="2446" r="26630"/>
          <a:stretch>
            <a:fillRect/>
          </a:stretch>
        </p:blipFill>
        <p:spPr bwMode="auto">
          <a:xfrm>
            <a:off x="3143240" y="4286256"/>
            <a:ext cx="2357454" cy="2357454"/>
          </a:xfrm>
          <a:prstGeom prst="rect">
            <a:avLst/>
          </a:prstGeom>
          <a:noFill/>
          <a:ln w="9525">
            <a:noFill/>
            <a:miter lim="800000"/>
            <a:headEnd/>
            <a:tailEnd/>
          </a:ln>
        </p:spPr>
      </p:pic>
      <p:pic>
        <p:nvPicPr>
          <p:cNvPr id="5" name="Рисунок 4" descr="D:\МДОУ № 1\САДИК фото все\2014-2015\День Матери 2014\SDC15202.JPG"/>
          <p:cNvPicPr/>
          <p:nvPr/>
        </p:nvPicPr>
        <p:blipFill>
          <a:blip r:embed="rId3" cstate="print">
            <a:lum bright="10000" contrast="20000"/>
          </a:blip>
          <a:srcRect l="11981" t="12780" r="20926"/>
          <a:stretch>
            <a:fillRect/>
          </a:stretch>
        </p:blipFill>
        <p:spPr bwMode="auto">
          <a:xfrm>
            <a:off x="5929322" y="4286256"/>
            <a:ext cx="2428892" cy="2378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7286676" cy="4071966"/>
          </a:xfrm>
        </p:spPr>
        <p:txBody>
          <a:bodyPr>
            <a:normAutofit fontScale="90000"/>
          </a:bodyPr>
          <a:lstStyle/>
          <a:p>
            <a:pPr algn="l"/>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1600" b="1" dirty="0" smtClean="0"/>
              <a:t/>
            </a:r>
            <a:br>
              <a:rPr lang="ru-RU" sz="1600" b="1" dirty="0" smtClean="0"/>
            </a:br>
            <a:r>
              <a:rPr lang="ru-RU" sz="2000" b="1" dirty="0" smtClean="0"/>
              <a:t>Методика </a:t>
            </a:r>
            <a:r>
              <a:rPr lang="ru-RU" sz="2000" b="1" dirty="0" smtClean="0"/>
              <a:t>подготовки интегрированной деятельности (рекомендации):</a:t>
            </a:r>
            <a:r>
              <a:rPr lang="ru-RU" sz="2000" dirty="0" smtClean="0"/>
              <a:t/>
            </a:r>
            <a:br>
              <a:rPr lang="ru-RU" sz="2000" dirty="0" smtClean="0"/>
            </a:br>
            <a:r>
              <a:rPr lang="ru-RU" sz="2000" dirty="0" smtClean="0"/>
              <a:t>-Определить области знаний, интегрирование которых целесообразно и </a:t>
            </a:r>
            <a:br>
              <a:rPr lang="ru-RU" sz="2000" dirty="0" smtClean="0"/>
            </a:br>
            <a:r>
              <a:rPr lang="ru-RU" sz="2000" dirty="0" smtClean="0"/>
              <a:t>будет способствовать созданию у ребенка целостного представления об объекте изучения.</a:t>
            </a:r>
            <a:br>
              <a:rPr lang="ru-RU" sz="2000" dirty="0" smtClean="0"/>
            </a:br>
            <a:r>
              <a:rPr lang="ru-RU" sz="2000" dirty="0" smtClean="0"/>
              <a:t>-Проанализировать и отобрать из этих областей такое содержание, интеграция которого наиболее важна.</a:t>
            </a:r>
            <a:br>
              <a:rPr lang="ru-RU" sz="2000" dirty="0" smtClean="0"/>
            </a:br>
            <a:r>
              <a:rPr lang="ru-RU" sz="2000" dirty="0" smtClean="0"/>
              <a:t>-Учитывать программные требования и возрастные особенности детей дошкольного возраста.</a:t>
            </a:r>
            <a:br>
              <a:rPr lang="ru-RU" sz="2000" dirty="0" smtClean="0"/>
            </a:br>
            <a:r>
              <a:rPr lang="ru-RU" sz="2000" dirty="0" smtClean="0"/>
              <a:t>-Продумать развивающие задачи.</a:t>
            </a:r>
            <a:br>
              <a:rPr lang="ru-RU" sz="2000" dirty="0" smtClean="0"/>
            </a:br>
            <a:r>
              <a:rPr lang="ru-RU" sz="2000" dirty="0" smtClean="0"/>
              <a:t/>
            </a:r>
            <a:br>
              <a:rPr lang="ru-RU" sz="2000" dirty="0" smtClean="0"/>
            </a:br>
            <a:r>
              <a:rPr lang="ru-RU" sz="2000" b="1" dirty="0" smtClean="0"/>
              <a:t>Требования к структуре </a:t>
            </a:r>
            <a:r>
              <a:rPr lang="ru-RU" sz="2000" b="1" dirty="0" smtClean="0"/>
              <a:t>интегрированных  </a:t>
            </a:r>
            <a:r>
              <a:rPr lang="ru-RU" sz="2000" b="1" dirty="0" smtClean="0"/>
              <a:t>занятий:</a:t>
            </a:r>
            <a:r>
              <a:rPr lang="ru-RU" sz="2000" dirty="0" smtClean="0"/>
              <a:t/>
            </a:r>
            <a:br>
              <a:rPr lang="ru-RU" sz="2000" dirty="0" smtClean="0"/>
            </a:br>
            <a:r>
              <a:rPr lang="ru-RU" sz="2000" dirty="0" smtClean="0"/>
              <a:t>1</a:t>
            </a:r>
            <a:r>
              <a:rPr lang="ru-RU" sz="2000" b="1" dirty="0" smtClean="0"/>
              <a:t>.</a:t>
            </a:r>
            <a:r>
              <a:rPr lang="ru-RU" sz="2000" dirty="0" smtClean="0"/>
              <a:t>Чёткость, компактность, сжатость учебного материала. </a:t>
            </a:r>
            <a:br>
              <a:rPr lang="ru-RU" sz="2000" dirty="0" smtClean="0"/>
            </a:br>
            <a:r>
              <a:rPr lang="ru-RU" sz="2000" dirty="0" smtClean="0"/>
              <a:t>2.Продуманность и логическая взаимосвязь </a:t>
            </a:r>
            <a:r>
              <a:rPr lang="ru-RU" sz="2000" dirty="0" smtClean="0"/>
              <a:t> </a:t>
            </a:r>
            <a:r>
              <a:rPr lang="ru-RU" sz="2000" dirty="0" smtClean="0"/>
              <a:t>материала разделов программы  в течение дня, недели. </a:t>
            </a:r>
            <a:br>
              <a:rPr lang="ru-RU" sz="2000" dirty="0" smtClean="0"/>
            </a:br>
            <a:r>
              <a:rPr lang="ru-RU" sz="2000" dirty="0" smtClean="0"/>
              <a:t>3.Взаимообусловленность, взаимосвязанность </a:t>
            </a:r>
            <a:r>
              <a:rPr lang="ru-RU" sz="2000" dirty="0" smtClean="0"/>
              <a:t> материала </a:t>
            </a:r>
            <a:r>
              <a:rPr lang="ru-RU" sz="2000" dirty="0" smtClean="0"/>
              <a:t>интегрируемых предметов на каждом этапе деятельности. </a:t>
            </a:r>
            <a:br>
              <a:rPr lang="ru-RU" sz="2000" dirty="0" smtClean="0"/>
            </a:br>
            <a:r>
              <a:rPr lang="ru-RU" sz="2000" dirty="0" smtClean="0"/>
              <a:t>4.Большая информативная емкость </a:t>
            </a:r>
            <a:r>
              <a:rPr lang="ru-RU" sz="2000" dirty="0" smtClean="0"/>
              <a:t>материала</a:t>
            </a:r>
            <a:r>
              <a:rPr lang="ru-RU" sz="2000" dirty="0" smtClean="0"/>
              <a:t>. </a:t>
            </a:r>
            <a:br>
              <a:rPr lang="ru-RU" sz="2000" dirty="0" smtClean="0"/>
            </a:br>
            <a:r>
              <a:rPr lang="ru-RU" sz="2000" dirty="0" smtClean="0"/>
              <a:t>5.Систематичность и доступность изложения материала. </a:t>
            </a:r>
            <a:br>
              <a:rPr lang="ru-RU" sz="2000" dirty="0" smtClean="0"/>
            </a:br>
            <a:r>
              <a:rPr lang="ru-RU" sz="2000" dirty="0" smtClean="0"/>
              <a:t>6.Необходимость соблюдения временных рамок НОД.</a:t>
            </a:r>
            <a:r>
              <a:rPr lang="ru-RU" sz="2000" dirty="0" smtClean="0">
                <a:cs typeface="Arial" pitchFamily="34" charset="0"/>
              </a:rPr>
              <a:t/>
            </a:r>
            <a:br>
              <a:rPr lang="ru-RU" sz="2000" dirty="0" smtClean="0">
                <a:cs typeface="Arial" pitchFamily="34" charset="0"/>
              </a:rPr>
            </a:br>
            <a:endParaRPr lang="ru-RU" sz="2000" dirty="0"/>
          </a:p>
        </p:txBody>
      </p:sp>
      <p:pic>
        <p:nvPicPr>
          <p:cNvPr id="4" name="Рисунок 3" descr="D:\МДОУ № 1\САДИК фото все\2014-2015\День защиты детей\20150601_160701.jpg"/>
          <p:cNvPicPr/>
          <p:nvPr/>
        </p:nvPicPr>
        <p:blipFill>
          <a:blip r:embed="rId2" cstate="print">
            <a:lum bright="20000" contrast="20000"/>
          </a:blip>
          <a:srcRect/>
          <a:stretch>
            <a:fillRect/>
          </a:stretch>
        </p:blipFill>
        <p:spPr bwMode="auto">
          <a:xfrm>
            <a:off x="6929454" y="3857628"/>
            <a:ext cx="2028855" cy="2800348"/>
          </a:xfrm>
          <a:prstGeom prst="rect">
            <a:avLst/>
          </a:prstGeom>
          <a:noFill/>
          <a:ln w="9525">
            <a:noFill/>
            <a:miter lim="800000"/>
            <a:headEnd/>
            <a:tailEnd/>
          </a:ln>
        </p:spPr>
      </p:pic>
      <p:pic>
        <p:nvPicPr>
          <p:cNvPr id="5" name="Picture 2" descr="http://cs629412.vk.me/v629412190/18817/F8g6O85gJ6o.jpg"/>
          <p:cNvPicPr>
            <a:picLocks noChangeAspect="1" noChangeArrowheads="1"/>
          </p:cNvPicPr>
          <p:nvPr/>
        </p:nvPicPr>
        <p:blipFill>
          <a:blip r:embed="rId3">
            <a:clrChange>
              <a:clrFrom>
                <a:srgbClr val="FBFBF9"/>
              </a:clrFrom>
              <a:clrTo>
                <a:srgbClr val="FBFBF9">
                  <a:alpha val="0"/>
                </a:srgbClr>
              </a:clrTo>
            </a:clrChange>
          </a:blip>
          <a:srcRect/>
          <a:stretch>
            <a:fillRect/>
          </a:stretch>
        </p:blipFill>
        <p:spPr bwMode="auto">
          <a:xfrm>
            <a:off x="7286644" y="714356"/>
            <a:ext cx="1713936" cy="1500198"/>
          </a:xfrm>
          <a:prstGeom prst="rect">
            <a:avLst/>
          </a:prstGeom>
          <a:noFill/>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28604"/>
            <a:ext cx="7772400" cy="6000791"/>
          </a:xfrm>
        </p:spPr>
        <p:txBody>
          <a:bodyPr>
            <a:normAutofit fontScale="90000"/>
          </a:bodyPr>
          <a:lstStyle/>
          <a:p>
            <a:pPr algn="l"/>
            <a:r>
              <a:rPr lang="ru-RU" sz="2200" b="1" i="1" dirty="0" smtClean="0"/>
              <a:t/>
            </a:r>
            <a:br>
              <a:rPr lang="ru-RU" sz="2200" b="1" i="1" dirty="0" smtClean="0"/>
            </a:br>
            <a:r>
              <a:rPr lang="ru-RU" sz="2200" b="1" i="1" dirty="0" smtClean="0">
                <a:solidFill>
                  <a:srgbClr val="002060"/>
                </a:solidFill>
              </a:rPr>
              <a:t>Примерная структура интегрированного занятия</a:t>
            </a:r>
            <a:r>
              <a:rPr lang="ru-RU" sz="2200" b="1" i="1" dirty="0" smtClean="0"/>
              <a:t/>
            </a:r>
            <a:br>
              <a:rPr lang="ru-RU" sz="2200" b="1" i="1" dirty="0" smtClean="0"/>
            </a:br>
            <a:r>
              <a:rPr lang="ru-RU" sz="2200" dirty="0" smtClean="0"/>
              <a:t/>
            </a:r>
            <a:br>
              <a:rPr lang="ru-RU" sz="2200" dirty="0" smtClean="0"/>
            </a:br>
            <a:r>
              <a:rPr lang="ru-RU" sz="2200" b="1" i="1" dirty="0" smtClean="0"/>
              <a:t>Мотивация, </a:t>
            </a:r>
            <a:r>
              <a:rPr lang="ru-RU" sz="2200" dirty="0" smtClean="0"/>
              <a:t>должна </a:t>
            </a:r>
            <a:r>
              <a:rPr lang="ru-RU" sz="2200" i="1" dirty="0" smtClean="0"/>
              <a:t>нацеливать</a:t>
            </a:r>
            <a:r>
              <a:rPr lang="ru-RU" sz="2200" dirty="0" smtClean="0"/>
              <a:t> детей на содержание, </a:t>
            </a:r>
            <a:r>
              <a:rPr lang="ru-RU" sz="2200" i="1" dirty="0" smtClean="0"/>
              <a:t>вызывать у них желание</a:t>
            </a:r>
            <a:r>
              <a:rPr lang="ru-RU" sz="2200" dirty="0" smtClean="0"/>
              <a:t> взаимодействовать с воспитателем в процессе занятия. Определяя мотивацию, воспитатель в первую очередь должен руководствоваться интересами, потребностями, желаниями детей своей группы, учитывать текущие проблемы и дела.</a:t>
            </a:r>
            <a:br>
              <a:rPr lang="ru-RU" sz="2200" dirty="0" smtClean="0"/>
            </a:br>
            <a:r>
              <a:rPr lang="ru-RU" sz="2200" b="1" i="1" dirty="0" smtClean="0"/>
              <a:t>Содержание</a:t>
            </a:r>
            <a:r>
              <a:rPr lang="ru-RU" sz="2200" i="1" dirty="0" smtClean="0"/>
              <a:t> - </a:t>
            </a:r>
            <a:r>
              <a:rPr lang="ru-RU" sz="2200" dirty="0" smtClean="0"/>
              <a:t>должно быть жизненным, доступным пониманию детей. Детям даются или новые знания или закрепляются уже имеющиеся на основе содержания разных образовательных областей с обязательной опорой на наглядность.</a:t>
            </a:r>
            <a:br>
              <a:rPr lang="ru-RU" sz="2200" dirty="0" smtClean="0"/>
            </a:br>
            <a:r>
              <a:rPr lang="ru-RU" sz="2200" b="1" i="1" dirty="0" smtClean="0"/>
              <a:t>Анализ или оценка.</a:t>
            </a:r>
            <a:r>
              <a:rPr lang="ru-RU" sz="2200" dirty="0" smtClean="0"/>
              <a:t> Детям предлагается практическая деятельность, на закрепление полученной информации или актуализация ранее усвоенной. Важно дать понять детям, с какой целью они занимались этой деятельностью, чему научились, что почерпнули для себя, для других. Если на занятии были созданы какие-то продукты деятельности, их надо </a:t>
            </a:r>
            <a:r>
              <a:rPr lang="ru-RU" sz="2200" i="1" dirty="0" smtClean="0"/>
              <a:t>презентовать:</a:t>
            </a:r>
            <a:r>
              <a:rPr lang="ru-RU" sz="2200" dirty="0" smtClean="0"/>
              <a:t> (коллективная поделка, рисунок, макет, книга, рассказ (рассказать, что он для себя приобрел, чему научился, как это может быть использовано, кому это может быть полезным и т.д.)</a:t>
            </a:r>
            <a:r>
              <a:rPr lang="ru-RU" sz="1800" dirty="0" smtClean="0"/>
              <a:t/>
            </a:r>
            <a:br>
              <a:rPr lang="ru-RU" sz="1800" dirty="0" smtClean="0"/>
            </a:br>
            <a:endParaRPr lang="ru-RU" sz="1800" dirty="0"/>
          </a:p>
        </p:txBody>
      </p:sp>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8"/>
            <a:ext cx="7772400" cy="6143667"/>
          </a:xfrm>
        </p:spPr>
        <p:txBody>
          <a:bodyPr>
            <a:normAutofit fontScale="90000"/>
          </a:bodyPr>
          <a:lstStyle/>
          <a:p>
            <a:pPr algn="l"/>
            <a:r>
              <a:rPr lang="ru-RU" sz="1800" b="1" dirty="0" smtClean="0"/>
              <a:t/>
            </a:r>
            <a:br>
              <a:rPr lang="ru-RU" sz="1800" b="1" dirty="0" smtClean="0"/>
            </a:br>
            <a:r>
              <a:rPr lang="ru-RU" sz="1800" b="1" dirty="0" smtClean="0"/>
              <a:t/>
            </a:r>
            <a:br>
              <a:rPr lang="ru-RU" sz="1800" b="1" dirty="0" smtClean="0"/>
            </a:br>
            <a:r>
              <a:rPr lang="ru-RU" sz="1800" b="1" dirty="0" smtClean="0"/>
              <a:t>Методы и приемы, используемые при интеграции НОД.</a:t>
            </a:r>
            <a:br>
              <a:rPr lang="ru-RU" sz="1800" b="1" dirty="0" smtClean="0"/>
            </a:br>
            <a:r>
              <a:rPr lang="ru-RU" sz="1800" dirty="0" smtClean="0"/>
              <a:t>Сравнительный анализ, сопоставление, поиск, эвристическая деятельность.</a:t>
            </a:r>
            <a:br>
              <a:rPr lang="ru-RU" sz="1800" dirty="0" smtClean="0"/>
            </a:br>
            <a:r>
              <a:rPr lang="ru-RU" sz="1800" dirty="0" smtClean="0"/>
              <a:t> </a:t>
            </a:r>
            <a:br>
              <a:rPr lang="ru-RU" sz="1800" dirty="0" smtClean="0"/>
            </a:br>
            <a:r>
              <a:rPr lang="ru-RU" sz="1800" dirty="0" smtClean="0"/>
              <a:t>Проблемные вопросы, стимулирующие проявление своего рода совместных с  педагогом «открытий», помогающих ребенку найти ответ.</a:t>
            </a:r>
            <a:br>
              <a:rPr lang="ru-RU" sz="1800" dirty="0" smtClean="0"/>
            </a:br>
            <a:r>
              <a:rPr lang="ru-RU" sz="1800" dirty="0" smtClean="0"/>
              <a:t> </a:t>
            </a:r>
            <a:br>
              <a:rPr lang="ru-RU" sz="1800" dirty="0" smtClean="0"/>
            </a:br>
            <a:r>
              <a:rPr lang="ru-RU" sz="1800" dirty="0" smtClean="0"/>
              <a:t>Разнообразные речевые дидактические игры для знакомства с культурно-речевыми эталонами, активизации словаря, расширения представления о многообразии окружающего мира и предметов, их свойств, воспитания чувства уверенности в своих силах.</a:t>
            </a:r>
            <a:br>
              <a:rPr lang="ru-RU" sz="1800" dirty="0" smtClean="0"/>
            </a:br>
            <a:r>
              <a:rPr lang="ru-RU" sz="1800" dirty="0" smtClean="0"/>
              <a:t/>
            </a:r>
            <a:br>
              <a:rPr lang="ru-RU" sz="1800" dirty="0" smtClean="0"/>
            </a:br>
            <a:r>
              <a:rPr lang="ru-RU" sz="1800" b="1" dirty="0" smtClean="0"/>
              <a:t>Преимущества</a:t>
            </a:r>
            <a:r>
              <a:rPr lang="ru-RU" sz="1800" dirty="0" smtClean="0"/>
              <a:t/>
            </a:r>
            <a:br>
              <a:rPr lang="ru-RU" sz="1800" dirty="0" smtClean="0"/>
            </a:br>
            <a:r>
              <a:rPr lang="ru-RU" sz="1800" dirty="0" smtClean="0"/>
              <a:t>способствуют повышению мотивации обучения, формированию познавательного интереса воспитанников;</a:t>
            </a:r>
            <a:br>
              <a:rPr lang="ru-RU" sz="1800" dirty="0" smtClean="0"/>
            </a:br>
            <a:r>
              <a:rPr lang="ru-RU" sz="1800" dirty="0" smtClean="0"/>
              <a:t>способствуют развитию речи, формированию умения сравнивать, обобщать, делать выводы, снимают перенапряжение;</a:t>
            </a:r>
            <a:br>
              <a:rPr lang="ru-RU" sz="1800" dirty="0" smtClean="0"/>
            </a:br>
            <a:r>
              <a:rPr lang="ru-RU" sz="1800" dirty="0" smtClean="0"/>
              <a:t>расширяют кругозор;</a:t>
            </a:r>
            <a:br>
              <a:rPr lang="ru-RU" sz="1800" dirty="0" smtClean="0"/>
            </a:br>
            <a:r>
              <a:rPr lang="ru-RU" sz="1800" dirty="0" smtClean="0"/>
              <a:t>основываются на нахождении новых связей между фактами;</a:t>
            </a:r>
            <a:br>
              <a:rPr lang="ru-RU" sz="1800" dirty="0" smtClean="0"/>
            </a:br>
            <a:r>
              <a:rPr lang="ru-RU" sz="1800" dirty="0" smtClean="0"/>
              <a:t>эмоционально развивают детей.</a:t>
            </a:r>
            <a:br>
              <a:rPr lang="ru-RU" sz="1800" dirty="0" smtClean="0"/>
            </a:br>
            <a:r>
              <a:rPr lang="ru-RU" sz="1800" dirty="0" smtClean="0"/>
              <a:t/>
            </a:r>
            <a:br>
              <a:rPr lang="ru-RU" sz="1800" dirty="0" smtClean="0"/>
            </a:br>
            <a:r>
              <a:rPr lang="ru-RU" sz="1800" b="1" dirty="0" smtClean="0"/>
              <a:t>Трудности проведения</a:t>
            </a:r>
            <a:r>
              <a:rPr lang="ru-RU" sz="1800" dirty="0" smtClean="0"/>
              <a:t/>
            </a:r>
            <a:br>
              <a:rPr lang="ru-RU" sz="1800" dirty="0" smtClean="0"/>
            </a:br>
            <a:r>
              <a:rPr lang="ru-RU" sz="1800" dirty="0" smtClean="0"/>
              <a:t>сложность отбора материала;</a:t>
            </a:r>
            <a:br>
              <a:rPr lang="ru-RU" sz="1800" dirty="0" smtClean="0"/>
            </a:br>
            <a:r>
              <a:rPr lang="ru-RU" sz="1800" dirty="0" smtClean="0"/>
              <a:t>подробное структурирование деятельности;</a:t>
            </a:r>
            <a:br>
              <a:rPr lang="ru-RU" sz="1800" dirty="0" smtClean="0"/>
            </a:br>
            <a:r>
              <a:rPr lang="ru-RU" sz="1800" dirty="0" smtClean="0"/>
              <a:t>проблема личной совместимости педагогов;</a:t>
            </a:r>
            <a:br>
              <a:rPr lang="ru-RU" sz="1800" dirty="0" smtClean="0"/>
            </a:br>
            <a:r>
              <a:rPr lang="ru-RU" sz="1800" dirty="0" smtClean="0"/>
              <a:t>общий подход к оценке знаний и умений детей;</a:t>
            </a:r>
            <a:br>
              <a:rPr lang="ru-RU" sz="1800" dirty="0" smtClean="0"/>
            </a:br>
            <a:r>
              <a:rPr lang="ru-RU" sz="1800" dirty="0" smtClean="0"/>
              <a:t>согласованное применение одинаковых терминов и понятий.</a:t>
            </a:r>
            <a:r>
              <a:rPr lang="ru-RU" sz="1400" dirty="0" smtClean="0"/>
              <a:t/>
            </a:r>
            <a:br>
              <a:rPr lang="ru-RU" sz="1400" dirty="0" smtClean="0"/>
            </a:br>
            <a:r>
              <a:rPr lang="ru-RU" sz="1600" dirty="0" smtClean="0"/>
              <a:t> </a:t>
            </a:r>
            <a:br>
              <a:rPr lang="ru-RU" sz="1600" dirty="0" smtClean="0"/>
            </a:br>
            <a:endParaRPr lang="ru-RU" sz="1800" dirty="0"/>
          </a:p>
        </p:txBody>
      </p:sp>
      <p:pic>
        <p:nvPicPr>
          <p:cNvPr id="3" name="Рисунок 2" descr="D:\МДОУ № 1\САДИК фото все\2013-2014\Литерат досуг  ср.гр Ежеченко\SDC14164.JPG"/>
          <p:cNvPicPr/>
          <p:nvPr/>
        </p:nvPicPr>
        <p:blipFill>
          <a:blip r:embed="rId2" cstate="print">
            <a:lum bright="10000" contrast="20000"/>
          </a:blip>
          <a:srcRect/>
          <a:stretch>
            <a:fillRect/>
          </a:stretch>
        </p:blipFill>
        <p:spPr bwMode="auto">
          <a:xfrm>
            <a:off x="6072198" y="4143380"/>
            <a:ext cx="2924175" cy="2193131"/>
          </a:xfrm>
          <a:prstGeom prst="rect">
            <a:avLst/>
          </a:prstGeom>
          <a:noFill/>
          <a:ln w="9525">
            <a:noFill/>
            <a:miter lim="800000"/>
            <a:headEnd/>
            <a:tailEnd/>
          </a:ln>
        </p:spPr>
      </p:pic>
    </p:spTree>
    <p:extLst>
      <p:ext uri="{BB962C8B-B14F-4D97-AF65-F5344CB8AC3E}">
        <p14:creationId xmlns:p14="http://schemas.microsoft.com/office/powerpoint/2010/main" xmlns="" val="4178870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0"/>
            <a:ext cx="7815290" cy="4929221"/>
          </a:xfrm>
        </p:spPr>
        <p:txBody>
          <a:bodyPr>
            <a:noAutofit/>
          </a:bodyPr>
          <a:lstStyle/>
          <a:p>
            <a:r>
              <a:rPr lang="ru-RU" sz="2000" dirty="0" smtClean="0">
                <a:latin typeface="Times New Roman" pitchFamily="18" charset="0"/>
                <a:cs typeface="Times New Roman" pitchFamily="18" charset="0"/>
              </a:rPr>
              <a:t>Какие </a:t>
            </a:r>
            <a:r>
              <a:rPr lang="ru-RU" sz="2000" b="1" dirty="0" smtClean="0">
                <a:latin typeface="Times New Roman" pitchFamily="18" charset="0"/>
                <a:cs typeface="Times New Roman" pitchFamily="18" charset="0"/>
              </a:rPr>
              <a:t>виды</a:t>
            </a:r>
            <a:r>
              <a:rPr lang="ru-RU" sz="2000" dirty="0" smtClean="0">
                <a:latin typeface="Times New Roman" pitchFamily="18" charset="0"/>
                <a:cs typeface="Times New Roman" pitchFamily="18" charset="0"/>
              </a:rPr>
              <a:t> занятий решают проблемы интегрированного обучения</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Комбинированное </a:t>
            </a:r>
            <a:r>
              <a:rPr lang="ru-RU" sz="2000" dirty="0" smtClean="0">
                <a:latin typeface="Times New Roman" pitchFamily="18" charset="0"/>
                <a:cs typeface="Times New Roman" pitchFamily="18" charset="0"/>
              </a:rPr>
              <a:t>– сочетание разных видов деятельности или нескольких дидактических задач, </a:t>
            </a:r>
            <a:r>
              <a:rPr lang="ru-RU" sz="2000" u="sng" dirty="0" smtClean="0">
                <a:latin typeface="Times New Roman" pitchFamily="18" charset="0"/>
                <a:cs typeface="Times New Roman" pitchFamily="18" charset="0"/>
              </a:rPr>
              <a:t>не </a:t>
            </a:r>
            <a:r>
              <a:rPr lang="ru-RU" sz="2000" i="1" u="sng" dirty="0" smtClean="0">
                <a:latin typeface="Times New Roman" pitchFamily="18" charset="0"/>
                <a:cs typeface="Times New Roman" pitchFamily="18" charset="0"/>
              </a:rPr>
              <a:t>имеющих </a:t>
            </a:r>
            <a:r>
              <a:rPr lang="ru-RU" sz="2000" i="1" u="sng" dirty="0" smtClean="0">
                <a:latin typeface="Times New Roman" pitchFamily="18" charset="0"/>
                <a:cs typeface="Times New Roman" pitchFamily="18" charset="0"/>
              </a:rPr>
              <a:t>логических связей между собой</a:t>
            </a:r>
            <a:r>
              <a:rPr lang="ru-RU" sz="2000" dirty="0" smtClean="0">
                <a:latin typeface="Times New Roman" pitchFamily="18" charset="0"/>
                <a:cs typeface="Times New Roman" pitchFamily="18" charset="0"/>
              </a:rPr>
              <a:t> (после рисования идет подвижная игра).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Комплексное – </a:t>
            </a:r>
            <a:r>
              <a:rPr lang="ru-RU" sz="2000" dirty="0" smtClean="0">
                <a:latin typeface="Times New Roman" pitchFamily="18" charset="0"/>
                <a:cs typeface="Times New Roman" pitchFamily="18" charset="0"/>
              </a:rPr>
              <a:t>реализация задач средствами различных видов деятельности, связанных </a:t>
            </a:r>
            <a:r>
              <a:rPr lang="ru-RU" sz="2000" i="1" dirty="0" smtClean="0">
                <a:latin typeface="Times New Roman" pitchFamily="18" charset="0"/>
                <a:cs typeface="Times New Roman" pitchFamily="18" charset="0"/>
              </a:rPr>
              <a:t>одной темой: </a:t>
            </a:r>
            <a:r>
              <a:rPr lang="ru-RU" sz="2000" dirty="0" smtClean="0">
                <a:latin typeface="Times New Roman" pitchFamily="18" charset="0"/>
                <a:cs typeface="Times New Roman" pitchFamily="18" charset="0"/>
              </a:rPr>
              <a:t>прежде чем нарисовать осень, дети составляют рассказы об осени, читают стихи, поют песни. При этом один вид деятельности </a:t>
            </a:r>
            <a:r>
              <a:rPr lang="ru-RU" sz="2000" i="1" dirty="0" smtClean="0">
                <a:latin typeface="Times New Roman" pitchFamily="18" charset="0"/>
                <a:cs typeface="Times New Roman" pitchFamily="18" charset="0"/>
              </a:rPr>
              <a:t>доминирует,</a:t>
            </a:r>
            <a:r>
              <a:rPr lang="ru-RU" sz="2000" dirty="0" smtClean="0">
                <a:latin typeface="Times New Roman" pitchFamily="18" charset="0"/>
                <a:cs typeface="Times New Roman" pitchFamily="18" charset="0"/>
              </a:rPr>
              <a:t> а другие его дополняют и создают эмоциональный настрой, такой подход, по утверждению Т.Казаковой способствует ещё и проявлению творчества со стороны детей</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Интегрированное</a:t>
            </a:r>
            <a:r>
              <a:rPr lang="ru-RU" sz="2000" dirty="0" smtClean="0">
                <a:latin typeface="Times New Roman" pitchFamily="18" charset="0"/>
                <a:cs typeface="Times New Roman" pitchFamily="18" charset="0"/>
              </a:rPr>
              <a:t> – соединяет знания из разнообразных образовательных областей, на </a:t>
            </a:r>
            <a:r>
              <a:rPr lang="ru-RU" sz="2000" i="1" dirty="0" smtClean="0">
                <a:latin typeface="Times New Roman" pitchFamily="18" charset="0"/>
                <a:cs typeface="Times New Roman" pitchFamily="18" charset="0"/>
              </a:rPr>
              <a:t>равноправной </a:t>
            </a:r>
            <a:r>
              <a:rPr lang="ru-RU" sz="2000" dirty="0" smtClean="0">
                <a:latin typeface="Times New Roman" pitchFamily="18" charset="0"/>
                <a:cs typeface="Times New Roman" pitchFamily="18" charset="0"/>
              </a:rPr>
              <a:t>основе, дополняя друг друга (например: такое понятие как «настроение» рассматривается средствами музыки, искусства, живописи, экологии).</a:t>
            </a:r>
            <a:endParaRPr lang="ru-RU" sz="2000" dirty="0">
              <a:latin typeface="Times New Roman" pitchFamily="18" charset="0"/>
              <a:cs typeface="Times New Roman" pitchFamily="18" charset="0"/>
            </a:endParaRPr>
          </a:p>
        </p:txBody>
      </p:sp>
      <p:pic>
        <p:nvPicPr>
          <p:cNvPr id="3" name="Рисунок 2" descr="D:\МДОУ № 1\САДИК фото все\2014-2015\Лето 2015\Летние приключен друзей Кругликова Н.М. Перепечина Н.Н 3гр\SDC16521.JPG"/>
          <p:cNvPicPr/>
          <p:nvPr/>
        </p:nvPicPr>
        <p:blipFill>
          <a:blip r:embed="rId2" cstate="print"/>
          <a:srcRect/>
          <a:stretch>
            <a:fillRect/>
          </a:stretch>
        </p:blipFill>
        <p:spPr bwMode="auto">
          <a:xfrm>
            <a:off x="6572264" y="5072074"/>
            <a:ext cx="2071702" cy="1571612"/>
          </a:xfrm>
          <a:prstGeom prst="rect">
            <a:avLst/>
          </a:prstGeom>
          <a:noFill/>
          <a:ln w="9525">
            <a:noFill/>
            <a:miter lim="800000"/>
            <a:headEnd/>
            <a:tailEnd/>
          </a:ln>
        </p:spPr>
      </p:pic>
      <p:pic>
        <p:nvPicPr>
          <p:cNvPr id="4" name="Рисунок 3" descr="D:\МДОУ № 1\САДИК фото все\2013-2014\1 июня 2014г\SDC14827.JPG"/>
          <p:cNvPicPr/>
          <p:nvPr/>
        </p:nvPicPr>
        <p:blipFill>
          <a:blip r:embed="rId3" cstate="print">
            <a:lum bright="10000" contrast="20000"/>
          </a:blip>
          <a:srcRect/>
          <a:stretch>
            <a:fillRect/>
          </a:stretch>
        </p:blipFill>
        <p:spPr bwMode="auto">
          <a:xfrm>
            <a:off x="928662" y="5214950"/>
            <a:ext cx="2000264" cy="1428736"/>
          </a:xfrm>
          <a:prstGeom prst="rect">
            <a:avLst/>
          </a:prstGeom>
          <a:noFill/>
          <a:ln w="9525">
            <a:noFill/>
            <a:miter lim="800000"/>
            <a:headEnd/>
            <a:tailEnd/>
          </a:ln>
        </p:spPr>
      </p:pic>
    </p:spTree>
    <p:extLst>
      <p:ext uri="{BB962C8B-B14F-4D97-AF65-F5344CB8AC3E}">
        <p14:creationId xmlns:p14="http://schemas.microsoft.com/office/powerpoint/2010/main" xmlns="" val="41788704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174</Words>
  <Application>Microsoft Office PowerPoint</Application>
  <PresentationFormat>Экран (4:3)</PresentationFormat>
  <Paragraphs>33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  МДОУ «Детский сад компенсирующего вида № 1» «Осуществление  педагогического  процесса  в ДОУ  на  основе  интеграции образовательных областей» </vt:lpstr>
      <vt:lpstr>Проблема интеграции содержания образования рассматривалась в педагогике еще во времена Я.А. Коменского, но систематическое исследование ее началось только во второй половине ХХ века.   ООП должна  строиться  с  учетом  принципа  интеграции образовательных  областей  в  соответствии с возрастными возможностями и  особенностями  воспитанников, спецификой и возможностями  образовательных  областей; основываться на комплексно-тематическом принципе построения образовательного процесса; предусматривать решение программных образовательных задач  в совместной  деятельности  взрослого и детей и самостоятельной  деятельности  детей  не  только  в рамках  НОД, но и при проведении режимных моментов.</vt:lpstr>
      <vt:lpstr> В настоящее время перед ДОУ поставлена  задача –  предложить целостный интегративный процесс взаимодействия взрослого и ребенка на определенную тему в течение одного дня, в котором будут гармонично объединены различные образовательные области для целостного восприятия окружающего мира. Это принципиально новый подход к дошкольному образованию.    Просто в само занятие вкладывается иной смысл, слово занятие целесообразнее употреблять в современной теории и практике дошкольного образования – как занимательное дело… образовательная деятельность, без отождествления его с занятием как дидактической формой учебной деятельности, что пока очень тяжело входит в образовательные процессы в дошкольных учреждениях».    </vt:lpstr>
      <vt:lpstr> Интеграция – это состояние (или процесс, ведущий к такому состоянию) связанности, взаимопроникновения и взаимодействия отдельных образовательных областей содержания дошкольного образования, обеспечивающее целостность образовательного  процесса. Она должна охватывать все виды деятельности.  Сущностью интегрированного подхода является соединение знаний из разных областей на равноправной основе, дополняя друг друга. При этом  педагоги имеют возможность решать несколько задач из различных областей развития, а дети осваивают содержание различных разделов программы параллельно.   Задача воспитателя - наполнить деятельность группы интересными темами, делами, проблемами, идеями, включить каждого ребенка в содержательную деятельность, способствовать реализации его интересов и жизненной активности. </vt:lpstr>
      <vt:lpstr>Слайд 5</vt:lpstr>
      <vt:lpstr>        Методика подготовки интегрированной деятельности (рекомендации): -Определить области знаний, интегрирование которых целесообразно и  будет способствовать созданию у ребенка целостного представления об объекте изучения. -Проанализировать и отобрать из этих областей такое содержание, интеграция которого наиболее важна. -Учитывать программные требования и возрастные особенности детей дошкольного возраста. -Продумать развивающие задачи.  Требования к структуре интегрированных  занятий: 1.Чёткость, компактность, сжатость учебного материала.  2.Продуманность и логическая взаимосвязь  материала разделов программы  в течение дня, недели.  3.Взаимообусловленность, взаимосвязанность  материала интегрируемых предметов на каждом этапе деятельности.  4.Большая информативная емкость материала.  5.Систематичность и доступность изложения материала.  6.Необходимость соблюдения временных рамок НОД. </vt:lpstr>
      <vt:lpstr> Примерная структура интегрированного занятия  Мотивация, должна нацеливать детей на содержание, вызывать у них желание взаимодействовать с воспитателем в процессе занятия. Определяя мотивацию, воспитатель в первую очередь должен руководствоваться интересами, потребностями, желаниями детей своей группы, учитывать текущие проблемы и дела. Содержание - должно быть жизненным, доступным пониманию детей. Детям даются или новые знания или закрепляются уже имеющиеся на основе содержания разных образовательных областей с обязательной опорой на наглядность. Анализ или оценка. Детям предлагается практическая деятельность, на закрепление полученной информации или актуализация ранее усвоенной. Важно дать понять детям, с какой целью они занимались этой деятельностью, чему научились, что почерпнули для себя, для других. Если на занятии были созданы какие-то продукты деятельности, их надо презентовать: (коллективная поделка, рисунок, макет, книга, рассказ (рассказать, что он для себя приобрел, чему научился, как это может быть использовано, кому это может быть полезным и т.д.) </vt:lpstr>
      <vt:lpstr>  Методы и приемы, используемые при интеграции НОД. Сравнительный анализ, сопоставление, поиск, эвристическая деятельность.   Проблемные вопросы, стимулирующие проявление своего рода совместных с  педагогом «открытий», помогающих ребенку найти ответ.   Разнообразные речевые дидактические игры для знакомства с культурно-речевыми эталонами, активизации словаря, расширения представления о многообразии окружающего мира и предметов, их свойств, воспитания чувства уверенности в своих силах.  Преимущества способствуют повышению мотивации обучения, формированию познавательного интереса воспитанников; способствуют развитию речи, формированию умения сравнивать, обобщать, делать выводы, снимают перенапряжение; расширяют кругозор; основываются на нахождении новых связей между фактами; эмоционально развивают детей.  Трудности проведения сложность отбора материала; подробное структурирование деятельности; проблема личной совместимости педагогов; общий подход к оценке знаний и умений детей; согласованное применение одинаковых терминов и понятий.   </vt:lpstr>
      <vt:lpstr>Какие виды занятий решают проблемы интегрированного обучения? Комбинированное – сочетание разных видов деятельности или нескольких дидактических задач, не имеющих логических связей между собой (после рисования идет подвижная игра).  Комплексное – реализация задач средствами различных видов деятельности, связанных одной темой: прежде чем нарисовать осень, дети составляют рассказы об осени, читают стихи, поют песни. При этом один вид деятельности доминирует, а другие его дополняют и создают эмоциональный настрой, такой подход, по утверждению Т.Казаковой способствует ещё и проявлению творчества со стороны детей. Интегрированное – соединяет знания из разнообразных образовательных областей, на равноправной основе, дополняя друг друга (например: такое понятие как «настроение» рассматривается средствами музыки, искусства, живописи, экологии).</vt:lpstr>
      <vt:lpstr>Цель интегрированных занятий: -систематизировать, углубить, обобщить личный опыт ребенка, -обеспечить  освоение  новых способов действий, для осознания связей и зависимостей, которые в повседневных делах от него скрыты, -создать условия для использования имеющихся знаний, умений и навыков в разнообразных ситуациях (жизненных, игровых, специально созданных). В чем преимущество к организации именно таких занятий: -количество и продолжительность строго не регламентируется, -педагог сам определяет: содержание, руководствуясь, в первую очередь, общедидактическими требованиями, уровнем развития детей конкретно своей группы, с учетом диагностических данных и состоянием их здоровья, -связаны одним сюжетом или одной темой и логически дополняют друг друга, направленные на развитие личности ребенка, т.к.создают такие условия для детей, где они имеют возможность применить свои знания в деятельности. </vt:lpstr>
      <vt:lpstr>  Интеграция может проходить по следующим направлениям - музыка + познание (математика), - коммуникация (речь, обучение грамоте) + познание (математика) + музыка, - коммуникация (речь) + музыка + художественное творчество (рисование) + художественная литература, - познание (математика, ознакомление с окружающим) + труд , - познание (математика) + изобразительная деятельность, -здоровье + физическая культура (двигательная деятельность) + познание, художественная литература, музыка и другие. -познание (экспериментально-исследовательская, ознакомление с окружающим) + художественное творчество + коммуникация (общение, речь), </vt:lpstr>
      <vt:lpstr> </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Катенок</dc:creator>
  <cp:lastModifiedBy>User</cp:lastModifiedBy>
  <cp:revision>19</cp:revision>
  <dcterms:created xsi:type="dcterms:W3CDTF">2013-01-28T19:28:30Z</dcterms:created>
  <dcterms:modified xsi:type="dcterms:W3CDTF">2015-12-10T13:20:23Z</dcterms:modified>
</cp:coreProperties>
</file>